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2" r:id="rId31"/>
    <p:sldId id="287" r:id="rId32"/>
    <p:sldId id="288" r:id="rId33"/>
    <p:sldId id="289" r:id="rId34"/>
    <p:sldId id="296" r:id="rId35"/>
    <p:sldId id="290" r:id="rId36"/>
    <p:sldId id="291" r:id="rId37"/>
    <p:sldId id="294" r:id="rId38"/>
    <p:sldId id="297" r:id="rId39"/>
    <p:sldId id="295" r:id="rId40"/>
    <p:sldId id="298" r:id="rId41"/>
    <p:sldId id="299" r:id="rId42"/>
    <p:sldId id="300" r:id="rId43"/>
    <p:sldId id="301" r:id="rId44"/>
    <p:sldId id="303" r:id="rId45"/>
    <p:sldId id="302" r:id="rId46"/>
    <p:sldId id="405" r:id="rId47"/>
    <p:sldId id="304" r:id="rId48"/>
    <p:sldId id="307" r:id="rId49"/>
    <p:sldId id="308" r:id="rId50"/>
    <p:sldId id="309" r:id="rId51"/>
    <p:sldId id="310" r:id="rId52"/>
    <p:sldId id="312" r:id="rId53"/>
    <p:sldId id="406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1" r:id="rId62"/>
    <p:sldId id="322" r:id="rId63"/>
    <p:sldId id="323" r:id="rId64"/>
    <p:sldId id="324" r:id="rId65"/>
    <p:sldId id="325" r:id="rId66"/>
    <p:sldId id="326" r:id="rId67"/>
    <p:sldId id="408" r:id="rId68"/>
    <p:sldId id="327" r:id="rId69"/>
    <p:sldId id="328" r:id="rId70"/>
    <p:sldId id="409" r:id="rId71"/>
    <p:sldId id="329" r:id="rId72"/>
    <p:sldId id="330" r:id="rId73"/>
    <p:sldId id="331" r:id="rId74"/>
    <p:sldId id="332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1" r:id="rId100"/>
    <p:sldId id="362" r:id="rId101"/>
    <p:sldId id="363" r:id="rId102"/>
    <p:sldId id="364" r:id="rId103"/>
    <p:sldId id="365" r:id="rId104"/>
    <p:sldId id="366" r:id="rId105"/>
    <p:sldId id="410" r:id="rId106"/>
    <p:sldId id="367" r:id="rId107"/>
    <p:sldId id="368" r:id="rId108"/>
    <p:sldId id="369" r:id="rId109"/>
    <p:sldId id="370" r:id="rId110"/>
    <p:sldId id="371" r:id="rId111"/>
    <p:sldId id="372" r:id="rId112"/>
    <p:sldId id="464" r:id="rId113"/>
    <p:sldId id="373" r:id="rId114"/>
    <p:sldId id="374" r:id="rId115"/>
    <p:sldId id="375" r:id="rId116"/>
    <p:sldId id="376" r:id="rId117"/>
    <p:sldId id="377" r:id="rId118"/>
    <p:sldId id="378" r:id="rId119"/>
    <p:sldId id="411" r:id="rId120"/>
    <p:sldId id="379" r:id="rId121"/>
    <p:sldId id="380" r:id="rId122"/>
    <p:sldId id="381" r:id="rId123"/>
    <p:sldId id="382" r:id="rId124"/>
    <p:sldId id="383" r:id="rId125"/>
    <p:sldId id="412" r:id="rId126"/>
    <p:sldId id="413" r:id="rId127"/>
    <p:sldId id="414" r:id="rId128"/>
    <p:sldId id="415" r:id="rId129"/>
    <p:sldId id="416" r:id="rId130"/>
    <p:sldId id="417" r:id="rId131"/>
    <p:sldId id="418" r:id="rId132"/>
    <p:sldId id="449" r:id="rId133"/>
    <p:sldId id="419" r:id="rId134"/>
    <p:sldId id="420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4" r:id="rId145"/>
    <p:sldId id="395" r:id="rId146"/>
    <p:sldId id="396" r:id="rId147"/>
    <p:sldId id="397" r:id="rId148"/>
    <p:sldId id="399" r:id="rId149"/>
    <p:sldId id="400" r:id="rId150"/>
    <p:sldId id="401" r:id="rId151"/>
    <p:sldId id="402" r:id="rId152"/>
    <p:sldId id="403" r:id="rId153"/>
    <p:sldId id="450" r:id="rId154"/>
    <p:sldId id="451" r:id="rId155"/>
    <p:sldId id="452" r:id="rId156"/>
    <p:sldId id="453" r:id="rId157"/>
    <p:sldId id="454" r:id="rId158"/>
    <p:sldId id="455" r:id="rId159"/>
    <p:sldId id="456" r:id="rId160"/>
    <p:sldId id="457" r:id="rId161"/>
    <p:sldId id="458" r:id="rId162"/>
    <p:sldId id="459" r:id="rId163"/>
    <p:sldId id="460" r:id="rId164"/>
    <p:sldId id="404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2" r:id="rId176"/>
    <p:sldId id="433" r:id="rId177"/>
    <p:sldId id="434" r:id="rId178"/>
    <p:sldId id="435" r:id="rId179"/>
    <p:sldId id="436" r:id="rId180"/>
    <p:sldId id="437" r:id="rId181"/>
    <p:sldId id="438" r:id="rId182"/>
    <p:sldId id="439" r:id="rId183"/>
    <p:sldId id="440" r:id="rId184"/>
    <p:sldId id="442" r:id="rId185"/>
    <p:sldId id="441" r:id="rId186"/>
    <p:sldId id="443" r:id="rId187"/>
    <p:sldId id="444" r:id="rId188"/>
    <p:sldId id="445" r:id="rId189"/>
    <p:sldId id="447" r:id="rId190"/>
    <p:sldId id="448" r:id="rId191"/>
    <p:sldId id="461" r:id="rId192"/>
    <p:sldId id="462" r:id="rId193"/>
    <p:sldId id="463" r:id="rId19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26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952CB-0B4D-4D03-A8EA-A8328290E376}" type="datetimeFigureOut">
              <a:rPr lang="de-DE" smtClean="0"/>
              <a:t>02.07.2024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C7B62-FF1F-43C1-B32A-D8800B7C153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649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400" y="673"/>
            <a:ext cx="2191600" cy="21916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" name="Google Shape;11;p2"/>
          <p:cNvGrpSpPr/>
          <p:nvPr/>
        </p:nvGrpSpPr>
        <p:grpSpPr>
          <a:xfrm>
            <a:off x="1" y="654"/>
            <a:ext cx="6871607" cy="6845865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6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5E02C-1D04-C434-4012-E91BF6D3D15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C7E2A21-CF0C-46BF-9C3E-B8AB02035FC0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35C2A-909A-0981-65DD-B67627BD99A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356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0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098467" y="3524165"/>
            <a:ext cx="6368000" cy="1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F436DB-340F-4646-13CF-32D4D213E6B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90E871E-8F29-4865-A9E3-CA6530893C0E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EA074-83FF-2A59-9E72-8DEB7C8D26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03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60905-4AF1-4212-7A94-81502EEF8A5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1F8EE5C-F3FB-4A5E-A495-02FBC20AACD7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92D9-E47E-4BA2-F2BD-45C43EE73C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681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000" cy="1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0322E1-1580-77E1-1968-C1D465C6426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4A6E62C-FF08-406F-AE10-93E2062738B9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BEFDD5-75D2-F22A-0239-47782139EB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01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2C6A1-8DB4-CC61-9F25-552C981AC8B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E3E7C85-8875-4A4D-9084-85E06E114830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70957-C740-2757-2171-2AB52CD73C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82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27596-14F9-142A-C6EE-E8288E24546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A9F9B1B-1055-4C77-A217-897B9A81A2CF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32A97D-91AA-8A52-C97E-9F3BDF95E66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84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284FE6-DBA5-DB3C-A653-C0ED8520414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404CE30-C693-4542-A3EF-D50CE9BB7D66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B3D48-E7F2-DEE3-3035-24E59946D7E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98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3DCDD-2FBE-84CF-1266-B4597B7005E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CA2DC26-1CC4-442E-AD77-C35F50610755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EA6E3F-03B5-A012-AA3C-51E8681E66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054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200" y="0"/>
            <a:ext cx="6316800" cy="68580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000" cy="4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F07798-DE50-15C8-656C-CA61E9C8313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F2B14FA-B8BB-4D55-9701-013D72409EC9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C35FA4-1B4D-27D1-9652-2771001ADF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505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400" cy="2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4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400" cy="3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6403A9-CB77-6F63-E8A2-1C909EE5338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42D954C-C05A-4F83-AD72-080022F7A31A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16977-77CE-7C1B-80DA-950BC5B3F95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10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1" y="5504763"/>
            <a:ext cx="931900" cy="912876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158AE-3BA6-5196-9F05-10AA6EB27DF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42C388F-B34E-48BD-B0E7-125D717B9D03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4A692-F0C9-AF1C-145C-A45885A71D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679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2DD238-3295-044E-F400-315BD3066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DE46D-636C-4587-92A9-EA38B286D4EE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2F10F-A83E-3417-0420-ACEC0274A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2574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980B-A2ED-E6BF-A8E8-BECC7CC53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RUSTikales Rust for advanced coders</a:t>
            </a:r>
          </a:p>
        </p:txBody>
      </p:sp>
    </p:spTree>
    <p:extLst>
      <p:ext uri="{BB962C8B-B14F-4D97-AF65-F5344CB8AC3E}">
        <p14:creationId xmlns:p14="http://schemas.microsoft.com/office/powerpoint/2010/main" val="2510955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5E116B-CF04-C346-980A-441C15DE8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</a:t>
            </a:r>
            <a:r>
              <a:rPr lang="de-DE" dirty="0"/>
              <a:t> are powerful, but difficult to work with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Because they are written in normal Rust, </a:t>
            </a:r>
            <a:r>
              <a:rPr lang="de-DE" dirty="0">
                <a:solidFill>
                  <a:srgbClr val="00FF00"/>
                </a:solidFill>
              </a:rPr>
              <a:t>we can use crates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rgbClr val="00FF00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rgbClr val="00FF00"/>
                </a:solidFill>
              </a:rPr>
              <a:t> </a:t>
            </a:r>
            <a:r>
              <a:rPr lang="de-DE" dirty="0">
                <a:solidFill>
                  <a:srgbClr val="FFFF00"/>
                </a:solidFill>
              </a:rPr>
              <a:t>quote</a:t>
            </a:r>
            <a:r>
              <a:rPr lang="de-DE" dirty="0">
                <a:solidFill>
                  <a:srgbClr val="00FF00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are popular crates that </a:t>
            </a:r>
            <a:r>
              <a:rPr lang="de-DE" dirty="0">
                <a:solidFill>
                  <a:srgbClr val="FFFF00"/>
                </a:solidFill>
              </a:rPr>
              <a:t>help us develop procedural macros</a:t>
            </a: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Thanks to them,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writing powerful procedural macros becomes almost trivial</a:t>
            </a:r>
            <a:endParaRPr lang="de-DE" dirty="0">
              <a:solidFill>
                <a:srgbClr val="FFFF00"/>
              </a:solidFill>
            </a:endParaRP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rgbClr val="00FF00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is a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Rust parser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and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converts TokenStreams into convenient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39719033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0135230-A74D-0155-2D90-897B311F0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78" y="2707126"/>
            <a:ext cx="9228644" cy="27347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FFFF00"/>
                </a:solidFill>
              </a:rPr>
              <a:t>three traits that a closure can 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D16446-A0D4-2244-C3C5-28A251FB43EA}"/>
              </a:ext>
            </a:extLst>
          </p:cNvPr>
          <p:cNvSpPr/>
          <p:nvPr/>
        </p:nvSpPr>
        <p:spPr>
          <a:xfrm>
            <a:off x="2034238" y="3363541"/>
            <a:ext cx="8769377" cy="176032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399138-24D2-DAC5-48ED-54699DFFF32F}"/>
              </a:ext>
            </a:extLst>
          </p:cNvPr>
          <p:cNvSpPr txBox="1"/>
          <p:nvPr/>
        </p:nvSpPr>
        <p:spPr>
          <a:xfrm>
            <a:off x="8979077" y="4816086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FF00"/>
                </a:solidFill>
              </a:rPr>
              <a:t>Mutable borrow here</a:t>
            </a:r>
          </a:p>
        </p:txBody>
      </p:sp>
    </p:spTree>
    <p:extLst>
      <p:ext uri="{BB962C8B-B14F-4D97-AF65-F5344CB8AC3E}">
        <p14:creationId xmlns:p14="http://schemas.microsoft.com/office/powerpoint/2010/main" val="21505095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0135230-A74D-0155-2D90-897B311F0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78" y="2707126"/>
            <a:ext cx="9228644" cy="27347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FFFF00"/>
                </a:solidFill>
              </a:rPr>
              <a:t>three traits that a closure can 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D16446-A0D4-2244-C3C5-28A251FB43EA}"/>
              </a:ext>
            </a:extLst>
          </p:cNvPr>
          <p:cNvSpPr/>
          <p:nvPr/>
        </p:nvSpPr>
        <p:spPr>
          <a:xfrm>
            <a:off x="2034238" y="3363541"/>
            <a:ext cx="8769377" cy="176032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399138-24D2-DAC5-48ED-54699DFFF32F}"/>
              </a:ext>
            </a:extLst>
          </p:cNvPr>
          <p:cNvSpPr txBox="1"/>
          <p:nvPr/>
        </p:nvSpPr>
        <p:spPr>
          <a:xfrm>
            <a:off x="8979077" y="4816086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FF00"/>
                </a:solidFill>
              </a:rPr>
              <a:t>Mutable borrow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282A2A-E220-5A40-2463-F60186ED578D}"/>
              </a:ext>
            </a:extLst>
          </p:cNvPr>
          <p:cNvSpPr/>
          <p:nvPr/>
        </p:nvSpPr>
        <p:spPr>
          <a:xfrm>
            <a:off x="2096738" y="4426314"/>
            <a:ext cx="8613584" cy="3696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ECA5F-ED95-6FC5-5148-6A0CB89D3B56}"/>
              </a:ext>
            </a:extLst>
          </p:cNvPr>
          <p:cNvSpPr txBox="1"/>
          <p:nvPr/>
        </p:nvSpPr>
        <p:spPr>
          <a:xfrm>
            <a:off x="8687011" y="4457241"/>
            <a:ext cx="202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Immutable borrow here</a:t>
            </a:r>
          </a:p>
        </p:txBody>
      </p:sp>
    </p:spTree>
    <p:extLst>
      <p:ext uri="{BB962C8B-B14F-4D97-AF65-F5344CB8AC3E}">
        <p14:creationId xmlns:p14="http://schemas.microsoft.com/office/powerpoint/2010/main" val="18775055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0135230-A74D-0155-2D90-897B311F0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920" y="3613003"/>
            <a:ext cx="7682160" cy="2276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C082F2-2A0A-5003-4D78-35E779DFC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43" y="1176954"/>
            <a:ext cx="7278714" cy="22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78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FFFF00"/>
                </a:solidFill>
              </a:rPr>
              <a:t>three traits that a closure can 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45B1CA-3BEE-7068-41C9-5D1F0744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30" y="2607175"/>
            <a:ext cx="7658940" cy="293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310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FFFF00"/>
                </a:solidFill>
              </a:rPr>
              <a:t>three traits that a closure can 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45B1CA-3BEE-7068-41C9-5D1F0744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30" y="2607175"/>
            <a:ext cx="7658940" cy="29346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36249-1929-2AA3-38F9-EAFCCE503E49}"/>
              </a:ext>
            </a:extLst>
          </p:cNvPr>
          <p:cNvSpPr/>
          <p:nvPr/>
        </p:nvSpPr>
        <p:spPr>
          <a:xfrm>
            <a:off x="2920441" y="3347429"/>
            <a:ext cx="5832824" cy="149446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F353D8-4DCD-648C-0C19-CC301EB85B08}"/>
              </a:ext>
            </a:extLst>
          </p:cNvPr>
          <p:cNvSpPr txBox="1"/>
          <p:nvPr/>
        </p:nvSpPr>
        <p:spPr>
          <a:xfrm>
            <a:off x="3432692" y="4501039"/>
            <a:ext cx="5326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If we </a:t>
            </a:r>
            <a:r>
              <a:rPr lang="de-DE" dirty="0">
                <a:solidFill>
                  <a:srgbClr val="00FF00"/>
                </a:solidFill>
              </a:rPr>
              <a:t>move any outer variables</a:t>
            </a:r>
            <a:r>
              <a:rPr lang="de-DE" dirty="0">
                <a:solidFill>
                  <a:schemeClr val="bg1"/>
                </a:solidFill>
              </a:rPr>
              <a:t>, the closure implements</a:t>
            </a:r>
            <a:r>
              <a:rPr lang="de-DE" dirty="0">
                <a:solidFill>
                  <a:srgbClr val="00FF00"/>
                </a:solidFill>
              </a:rPr>
              <a:t> FnOnce</a:t>
            </a:r>
          </a:p>
        </p:txBody>
      </p:sp>
    </p:spTree>
    <p:extLst>
      <p:ext uri="{BB962C8B-B14F-4D97-AF65-F5344CB8AC3E}">
        <p14:creationId xmlns:p14="http://schemas.microsoft.com/office/powerpoint/2010/main" val="37410688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FFFF00"/>
                </a:solidFill>
              </a:rPr>
              <a:t>three traits that a closure can 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45B1CA-3BEE-7068-41C9-5D1F0744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30" y="2607175"/>
            <a:ext cx="7658940" cy="29346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36249-1929-2AA3-38F9-EAFCCE503E49}"/>
              </a:ext>
            </a:extLst>
          </p:cNvPr>
          <p:cNvSpPr/>
          <p:nvPr/>
        </p:nvSpPr>
        <p:spPr>
          <a:xfrm>
            <a:off x="2920441" y="3347429"/>
            <a:ext cx="5832824" cy="149446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823D0-1F27-0E24-2417-61CE9EB0942C}"/>
              </a:ext>
            </a:extLst>
          </p:cNvPr>
          <p:cNvSpPr txBox="1"/>
          <p:nvPr/>
        </p:nvSpPr>
        <p:spPr>
          <a:xfrm>
            <a:off x="3432692" y="4501039"/>
            <a:ext cx="5326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If we </a:t>
            </a:r>
            <a:r>
              <a:rPr lang="de-DE" dirty="0">
                <a:solidFill>
                  <a:srgbClr val="00FF00"/>
                </a:solidFill>
              </a:rPr>
              <a:t>move any outer variables</a:t>
            </a:r>
            <a:r>
              <a:rPr lang="de-DE" dirty="0">
                <a:solidFill>
                  <a:schemeClr val="bg1"/>
                </a:solidFill>
              </a:rPr>
              <a:t>, the closure implements</a:t>
            </a:r>
            <a:r>
              <a:rPr lang="de-DE" dirty="0">
                <a:solidFill>
                  <a:srgbClr val="00FF00"/>
                </a:solidFill>
              </a:rPr>
              <a:t> FnOnce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CA40D-7073-8775-D225-B3B31BA69647}"/>
              </a:ext>
            </a:extLst>
          </p:cNvPr>
          <p:cNvSpPr txBox="1"/>
          <p:nvPr/>
        </p:nvSpPr>
        <p:spPr>
          <a:xfrm>
            <a:off x="5216846" y="4913481"/>
            <a:ext cx="5873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Because we move values,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r>
              <a:rPr lang="de-DE" dirty="0">
                <a:solidFill>
                  <a:schemeClr val="bg1"/>
                </a:solidFill>
              </a:rPr>
              <a:t> closures can </a:t>
            </a:r>
            <a:r>
              <a:rPr lang="de-DE" dirty="0">
                <a:solidFill>
                  <a:srgbClr val="FFFF00"/>
                </a:solidFill>
              </a:rPr>
              <a:t>only be called once</a:t>
            </a:r>
          </a:p>
        </p:txBody>
      </p:sp>
    </p:spTree>
    <p:extLst>
      <p:ext uri="{BB962C8B-B14F-4D97-AF65-F5344CB8AC3E}">
        <p14:creationId xmlns:p14="http://schemas.microsoft.com/office/powerpoint/2010/main" val="35735546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FFFF00"/>
                </a:solidFill>
              </a:rPr>
              <a:t>three traits that a closure can 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45B1CA-3BEE-7068-41C9-5D1F0744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530" y="2607175"/>
            <a:ext cx="7658940" cy="29346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136249-1929-2AA3-38F9-EAFCCE503E49}"/>
              </a:ext>
            </a:extLst>
          </p:cNvPr>
          <p:cNvSpPr/>
          <p:nvPr/>
        </p:nvSpPr>
        <p:spPr>
          <a:xfrm>
            <a:off x="3581400" y="3738026"/>
            <a:ext cx="3129572" cy="31016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823D0-1F27-0E24-2417-61CE9EB0942C}"/>
              </a:ext>
            </a:extLst>
          </p:cNvPr>
          <p:cNvSpPr txBox="1"/>
          <p:nvPr/>
        </p:nvSpPr>
        <p:spPr>
          <a:xfrm>
            <a:off x="6710972" y="3740413"/>
            <a:ext cx="3959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String doesn‘t implement Copy, </a:t>
            </a:r>
            <a:r>
              <a:rPr lang="de-DE" dirty="0">
                <a:solidFill>
                  <a:srgbClr val="FFFF00"/>
                </a:solidFill>
              </a:rPr>
              <a:t>s is moved here</a:t>
            </a:r>
          </a:p>
        </p:txBody>
      </p:sp>
    </p:spTree>
    <p:extLst>
      <p:ext uri="{BB962C8B-B14F-4D97-AF65-F5344CB8AC3E}">
        <p14:creationId xmlns:p14="http://schemas.microsoft.com/office/powerpoint/2010/main" val="4705369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FFFF00"/>
                </a:solidFill>
              </a:rPr>
              <a:t>three traits that a closure can 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95AF5B-056A-DF4E-67D7-60BF22E72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991" y="2525678"/>
            <a:ext cx="7204018" cy="310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041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FFFF00"/>
                </a:solidFill>
              </a:rPr>
              <a:t>three traits that a closure can 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95AF5B-056A-DF4E-67D7-60BF22E72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991" y="2525678"/>
            <a:ext cx="7204018" cy="31038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35310D-0F94-99F6-4C8B-E5B40CEEF97F}"/>
              </a:ext>
            </a:extLst>
          </p:cNvPr>
          <p:cNvSpPr/>
          <p:nvPr/>
        </p:nvSpPr>
        <p:spPr>
          <a:xfrm>
            <a:off x="3093989" y="3218388"/>
            <a:ext cx="5498148" cy="140194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4EB0C-0CED-21B9-C882-4DA9C954B26E}"/>
              </a:ext>
            </a:extLst>
          </p:cNvPr>
          <p:cNvSpPr txBox="1"/>
          <p:nvPr/>
        </p:nvSpPr>
        <p:spPr>
          <a:xfrm>
            <a:off x="7323840" y="4312560"/>
            <a:ext cx="1268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FF00"/>
                </a:solidFill>
              </a:rPr>
              <a:t>s moved here</a:t>
            </a:r>
          </a:p>
        </p:txBody>
      </p:sp>
    </p:spTree>
    <p:extLst>
      <p:ext uri="{BB962C8B-B14F-4D97-AF65-F5344CB8AC3E}">
        <p14:creationId xmlns:p14="http://schemas.microsoft.com/office/powerpoint/2010/main" val="40127777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FFFF00"/>
                </a:solidFill>
              </a:rPr>
              <a:t>three traits that a closure can 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95AF5B-056A-DF4E-67D7-60BF22E72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991" y="2525678"/>
            <a:ext cx="7204018" cy="31038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35310D-0F94-99F6-4C8B-E5B40CEEF97F}"/>
              </a:ext>
            </a:extLst>
          </p:cNvPr>
          <p:cNvSpPr/>
          <p:nvPr/>
        </p:nvSpPr>
        <p:spPr>
          <a:xfrm>
            <a:off x="3093989" y="3218388"/>
            <a:ext cx="5498148" cy="140194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4EB0C-0CED-21B9-C882-4DA9C954B26E}"/>
              </a:ext>
            </a:extLst>
          </p:cNvPr>
          <p:cNvSpPr txBox="1"/>
          <p:nvPr/>
        </p:nvSpPr>
        <p:spPr>
          <a:xfrm>
            <a:off x="7323840" y="4312560"/>
            <a:ext cx="1268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FF00"/>
                </a:solidFill>
              </a:rPr>
              <a:t>s moved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34A4F7-8AD2-1D8D-C90E-820D9D7930CE}"/>
              </a:ext>
            </a:extLst>
          </p:cNvPr>
          <p:cNvSpPr/>
          <p:nvPr/>
        </p:nvSpPr>
        <p:spPr>
          <a:xfrm>
            <a:off x="3093989" y="4966604"/>
            <a:ext cx="2920104" cy="3464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8B8CC-656A-B8CC-A4BE-FD7EA72881EE}"/>
              </a:ext>
            </a:extLst>
          </p:cNvPr>
          <p:cNvSpPr txBox="1"/>
          <p:nvPr/>
        </p:nvSpPr>
        <p:spPr>
          <a:xfrm>
            <a:off x="6014093" y="4985936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Can‘t use s here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74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5E116B-CF04-C346-980A-441C15DE8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</a:t>
            </a:r>
            <a:r>
              <a:rPr lang="de-DE" dirty="0"/>
              <a:t> are powerful, but difficult to work with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Because they are written in normal Rust, </a:t>
            </a:r>
            <a:r>
              <a:rPr lang="de-DE" dirty="0">
                <a:solidFill>
                  <a:srgbClr val="00FF00"/>
                </a:solidFill>
              </a:rPr>
              <a:t>we can use crates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rgbClr val="00FF00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rgbClr val="00FF00"/>
                </a:solidFill>
              </a:rPr>
              <a:t> </a:t>
            </a:r>
            <a:r>
              <a:rPr lang="de-DE" dirty="0">
                <a:solidFill>
                  <a:srgbClr val="FFFF00"/>
                </a:solidFill>
              </a:rPr>
              <a:t>quote</a:t>
            </a:r>
            <a:r>
              <a:rPr lang="de-DE" dirty="0">
                <a:solidFill>
                  <a:srgbClr val="00FF00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are popular crates that </a:t>
            </a:r>
            <a:r>
              <a:rPr lang="de-DE" dirty="0">
                <a:solidFill>
                  <a:srgbClr val="FFFF00"/>
                </a:solidFill>
              </a:rPr>
              <a:t>help us develop procedural macros</a:t>
            </a: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Thanks to them,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writing powerful procedural macros becomes almost trivial</a:t>
            </a:r>
            <a:endParaRPr lang="de-DE" dirty="0">
              <a:solidFill>
                <a:srgbClr val="FFFF00"/>
              </a:solidFill>
            </a:endParaRP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rgbClr val="00FF00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is a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Rust parser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and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converts TokenStreams into convenient data structures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quote!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uses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 Quasi-Quoting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to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generate code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We write code, the IDE can perform syntax-highlighting and auto-complete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but the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macro uses it as data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9228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95AF5B-056A-DF4E-67D7-60BF22E72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971" y="3601206"/>
            <a:ext cx="5490058" cy="23654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B3D4E2-B355-37EF-5BEE-0C670B69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633" y="1359156"/>
            <a:ext cx="8010734" cy="20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4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66FCFB-1EB7-2579-0038-215068C9F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</p:spPr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Those traits have additional trait boundaries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FnMut: FnOnce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Every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FnMut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also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FnOnce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Fn: FnMut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Every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also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FnMut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Every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also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FnOnce</a:t>
            </a:r>
          </a:p>
        </p:txBody>
      </p:sp>
    </p:spTree>
    <p:extLst>
      <p:ext uri="{BB962C8B-B14F-4D97-AF65-F5344CB8AC3E}">
        <p14:creationId xmlns:p14="http://schemas.microsoft.com/office/powerpoint/2010/main" val="25138787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66FCFB-1EB7-2579-0038-215068C9F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</p:spPr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Those traits have additional trait boundaries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FnMut: FnOnce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Every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FnMut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also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FnOnce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Fn: FnMut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Every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also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FnMut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Every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also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FnOnce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524808-A611-398D-C97F-6CD6DB70D9C9}"/>
              </a:ext>
            </a:extLst>
          </p:cNvPr>
          <p:cNvSpPr/>
          <p:nvPr/>
        </p:nvSpPr>
        <p:spPr>
          <a:xfrm>
            <a:off x="1592479" y="3324249"/>
            <a:ext cx="9007041" cy="2617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25F6B-B078-A7AD-E924-688ED223F3CE}"/>
              </a:ext>
            </a:extLst>
          </p:cNvPr>
          <p:cNvSpPr txBox="1"/>
          <p:nvPr/>
        </p:nvSpPr>
        <p:spPr>
          <a:xfrm>
            <a:off x="1592479" y="5633803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FnOnce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170351-E1F2-7A3A-650D-A45787B9DF55}"/>
              </a:ext>
            </a:extLst>
          </p:cNvPr>
          <p:cNvSpPr/>
          <p:nvPr/>
        </p:nvSpPr>
        <p:spPr>
          <a:xfrm>
            <a:off x="2767369" y="3533731"/>
            <a:ext cx="7460216" cy="20100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EE72C-4129-F1F0-39DA-47963BC8951E}"/>
              </a:ext>
            </a:extLst>
          </p:cNvPr>
          <p:cNvSpPr txBox="1"/>
          <p:nvPr/>
        </p:nvSpPr>
        <p:spPr>
          <a:xfrm>
            <a:off x="2767369" y="5236023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FnMut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9DF1FD-48D1-25E7-7A10-7E14AC597623}"/>
              </a:ext>
            </a:extLst>
          </p:cNvPr>
          <p:cNvSpPr/>
          <p:nvPr/>
        </p:nvSpPr>
        <p:spPr>
          <a:xfrm>
            <a:off x="3665656" y="3686132"/>
            <a:ext cx="5997982" cy="15498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9CCCEA-FA16-8895-E776-32A4F0BA43A9}"/>
              </a:ext>
            </a:extLst>
          </p:cNvPr>
          <p:cNvSpPr txBox="1"/>
          <p:nvPr/>
        </p:nvSpPr>
        <p:spPr>
          <a:xfrm>
            <a:off x="3665656" y="4928246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Fn</a:t>
            </a:r>
          </a:p>
        </p:txBody>
      </p:sp>
    </p:spTree>
    <p:extLst>
      <p:ext uri="{BB962C8B-B14F-4D97-AF65-F5344CB8AC3E}">
        <p14:creationId xmlns:p14="http://schemas.microsoft.com/office/powerpoint/2010/main" val="10398197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66FCFB-1EB7-2579-0038-215068C9F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</p:spPr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Those traits have additional trait boundaries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FnMut: FnOnce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Every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FnMut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also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FnOnce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Fn: FnMut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Every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also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FnMut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Every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also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FnOnce</a:t>
            </a:r>
            <a:b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FnOnce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the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most generic closure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every closure can be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called at least once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B21418-A554-1908-2003-2F4DC708AE28}"/>
              </a:ext>
            </a:extLst>
          </p:cNvPr>
          <p:cNvSpPr/>
          <p:nvPr/>
        </p:nvSpPr>
        <p:spPr>
          <a:xfrm>
            <a:off x="1592479" y="3324249"/>
            <a:ext cx="9007041" cy="2617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02E174-1FB9-C040-D887-194CAE6BFFA7}"/>
              </a:ext>
            </a:extLst>
          </p:cNvPr>
          <p:cNvSpPr txBox="1"/>
          <p:nvPr/>
        </p:nvSpPr>
        <p:spPr>
          <a:xfrm>
            <a:off x="1592479" y="5633803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FnOnce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47BC4C-02FB-DD90-097A-D9A32E4FC863}"/>
              </a:ext>
            </a:extLst>
          </p:cNvPr>
          <p:cNvSpPr/>
          <p:nvPr/>
        </p:nvSpPr>
        <p:spPr>
          <a:xfrm>
            <a:off x="2767369" y="3533731"/>
            <a:ext cx="7460216" cy="20100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CAF1EF-4D45-7986-587A-C9077539D55F}"/>
              </a:ext>
            </a:extLst>
          </p:cNvPr>
          <p:cNvSpPr txBox="1"/>
          <p:nvPr/>
        </p:nvSpPr>
        <p:spPr>
          <a:xfrm>
            <a:off x="2767369" y="5236023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FnMut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4A13BE-9D1F-6DBF-F62B-BA105E33A160}"/>
              </a:ext>
            </a:extLst>
          </p:cNvPr>
          <p:cNvSpPr/>
          <p:nvPr/>
        </p:nvSpPr>
        <p:spPr>
          <a:xfrm>
            <a:off x="3665656" y="3686132"/>
            <a:ext cx="5997982" cy="15498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C0B508-3E3F-690D-DD2C-1CCDAE6121AF}"/>
              </a:ext>
            </a:extLst>
          </p:cNvPr>
          <p:cNvSpPr txBox="1"/>
          <p:nvPr/>
        </p:nvSpPr>
        <p:spPr>
          <a:xfrm>
            <a:off x="3665656" y="4928246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Fn</a:t>
            </a:r>
          </a:p>
        </p:txBody>
      </p:sp>
    </p:spTree>
    <p:extLst>
      <p:ext uri="{BB962C8B-B14F-4D97-AF65-F5344CB8AC3E}">
        <p14:creationId xmlns:p14="http://schemas.microsoft.com/office/powerpoint/2010/main" val="27153502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66FCFB-1EB7-2579-0038-215068C9F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</p:spPr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Those traits have additional trait boundaries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FnMut: FnOnce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Every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FnMut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also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FnOnce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Fn: FnMut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Every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also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FnMut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Every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also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FnOnce</a:t>
            </a:r>
            <a:b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FnOnce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the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most generic closure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every closure can be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called at least once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When writing functions that accept closures, it‘s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recommended to always use the most generic trait</a:t>
            </a:r>
            <a:endParaRPr lang="de-DE" dirty="0">
              <a:solidFill>
                <a:srgbClr val="FFFF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86807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66FCFB-1EB7-2579-0038-215068C9F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</p:spPr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Those traits have additional trait boundaries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FnMut: FnOnce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Every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FnMut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also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FnOnce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Fn: FnMut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Every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also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FnMut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Every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also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FnOnce</a:t>
            </a:r>
            <a:b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FnOnce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the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most generic closure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every closure can be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called at least once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When writing functions that accept closures, it‘s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recommended to always use the most generic trait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Function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only expects to call the closure once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Mark parameter as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FnOnce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Can still pass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FnMut</a:t>
            </a:r>
          </a:p>
        </p:txBody>
      </p:sp>
    </p:spTree>
    <p:extLst>
      <p:ext uri="{BB962C8B-B14F-4D97-AF65-F5344CB8AC3E}">
        <p14:creationId xmlns:p14="http://schemas.microsoft.com/office/powerpoint/2010/main" val="40378313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66FCFB-1EB7-2579-0038-215068C9F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</p:spPr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Those traits have additional trait boundaries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FnMut: FnOnce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Every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FnMut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also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FnOnce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Fn: FnMut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Every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also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FnMut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Every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also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FnOnce</a:t>
            </a:r>
            <a:b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FnOnce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the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most generic closure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every closure can be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called at least once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When writing functions that accept closures, it‘s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recommended to always use the most generic trait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Function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only expects to call the closure once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Mark parameter as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FnOnce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Can still pass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FnMut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Closure </a:t>
            </a:r>
            <a:r>
              <a:rPr lang="de-DE" i="1" dirty="0">
                <a:solidFill>
                  <a:srgbClr val="FFFF00"/>
                </a:solidFill>
                <a:sym typeface="Wingdings" panose="05000000000000000000" pitchFamily="2" charset="2"/>
              </a:rPr>
              <a:t>might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 mutate its environment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Mark parameter as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FnMut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Can still pass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</a:t>
            </a:r>
          </a:p>
        </p:txBody>
      </p:sp>
    </p:spTree>
    <p:extLst>
      <p:ext uri="{BB962C8B-B14F-4D97-AF65-F5344CB8AC3E}">
        <p14:creationId xmlns:p14="http://schemas.microsoft.com/office/powerpoint/2010/main" val="34900765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5FDE6C-F5C2-5474-1810-118998460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60" y="1792546"/>
            <a:ext cx="9109280" cy="327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4674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A9E262-CD22-EE57-D00A-97AC7EE61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60" y="1792546"/>
            <a:ext cx="9109280" cy="32729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449881-834F-298D-22C8-D0333B083C9D}"/>
              </a:ext>
            </a:extLst>
          </p:cNvPr>
          <p:cNvSpPr/>
          <p:nvPr/>
        </p:nvSpPr>
        <p:spPr>
          <a:xfrm>
            <a:off x="2396776" y="2139906"/>
            <a:ext cx="3105737" cy="29767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7A994D-9701-3262-0934-712404514545}"/>
              </a:ext>
            </a:extLst>
          </p:cNvPr>
          <p:cNvSpPr/>
          <p:nvPr/>
        </p:nvSpPr>
        <p:spPr>
          <a:xfrm>
            <a:off x="6492779" y="1792546"/>
            <a:ext cx="2506206" cy="29767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5C740-AEED-5E8B-AA1F-4CBD2C9C8002}"/>
              </a:ext>
            </a:extLst>
          </p:cNvPr>
          <p:cNvSpPr txBox="1"/>
          <p:nvPr/>
        </p:nvSpPr>
        <p:spPr>
          <a:xfrm>
            <a:off x="5782398" y="3895263"/>
            <a:ext cx="4742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</a:t>
            </a:r>
            <a:r>
              <a:rPr lang="de-DE" dirty="0">
                <a:solidFill>
                  <a:srgbClr val="00FF00"/>
                </a:solidFill>
              </a:rPr>
              <a:t>accept every closure that can be called multiple times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don‘t care if it modifies its environment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7548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12FC84-BC8B-BD91-5F6D-143D2F0DB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60" y="1792546"/>
            <a:ext cx="9109280" cy="32729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449881-834F-298D-22C8-D0333B083C9D}"/>
              </a:ext>
            </a:extLst>
          </p:cNvPr>
          <p:cNvSpPr/>
          <p:nvPr/>
        </p:nvSpPr>
        <p:spPr>
          <a:xfrm>
            <a:off x="2104622" y="2788470"/>
            <a:ext cx="3059521" cy="64455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CA6D4-1909-2724-E447-FBB6A1A08C09}"/>
              </a:ext>
            </a:extLst>
          </p:cNvPr>
          <p:cNvSpPr txBox="1"/>
          <p:nvPr/>
        </p:nvSpPr>
        <p:spPr>
          <a:xfrm>
            <a:off x="5311917" y="3895263"/>
            <a:ext cx="56829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</a:t>
            </a:r>
            <a:r>
              <a:rPr lang="de-DE" dirty="0">
                <a:solidFill>
                  <a:srgbClr val="00FF00"/>
                </a:solidFill>
              </a:rPr>
              <a:t>accept every closure that can be called multiple times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don‘t care if it modifies its environment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Can‘t accept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FnOnce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because we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call the closure more than once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257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9B1941-A3D5-0E05-6518-F59B6F4D2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3800"/>
            <a:ext cx="2790508" cy="337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687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1A84C9-F064-DCED-B195-07051C94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742" y="1158145"/>
            <a:ext cx="9122516" cy="454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910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C352F3-4F58-3F8A-A20C-F67C69FA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742" y="1158145"/>
            <a:ext cx="9122516" cy="4541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83F245-07C7-3745-7382-8574103EFEE3}"/>
              </a:ext>
            </a:extLst>
          </p:cNvPr>
          <p:cNvSpPr/>
          <p:nvPr/>
        </p:nvSpPr>
        <p:spPr>
          <a:xfrm>
            <a:off x="4358506" y="2291321"/>
            <a:ext cx="5268877" cy="22155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EEAAC6-1CB2-8995-42DD-87CF19C5FFAF}"/>
              </a:ext>
            </a:extLst>
          </p:cNvPr>
          <p:cNvSpPr/>
          <p:nvPr/>
        </p:nvSpPr>
        <p:spPr>
          <a:xfrm>
            <a:off x="4152397" y="1834232"/>
            <a:ext cx="6283983" cy="22155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C2691-4062-AC34-81C2-5855EB2BD0E8}"/>
              </a:ext>
            </a:extLst>
          </p:cNvPr>
          <p:cNvSpPr txBox="1"/>
          <p:nvPr/>
        </p:nvSpPr>
        <p:spPr>
          <a:xfrm>
            <a:off x="5329301" y="2809963"/>
            <a:ext cx="5871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can now call our </a:t>
            </a:r>
            <a:r>
              <a:rPr lang="de-DE" dirty="0">
                <a:solidFill>
                  <a:srgbClr val="FFFF00"/>
                </a:solidFill>
              </a:rPr>
              <a:t>filter-function</a:t>
            </a:r>
            <a:r>
              <a:rPr lang="de-DE" dirty="0">
                <a:solidFill>
                  <a:schemeClr val="bg1"/>
                </a:solidFill>
              </a:rPr>
              <a:t> with any closure that‘s </a:t>
            </a:r>
            <a:r>
              <a:rPr lang="de-DE" dirty="0">
                <a:solidFill>
                  <a:srgbClr val="FFFF00"/>
                </a:solidFill>
              </a:rPr>
              <a:t>FnMut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C3997F-9998-9263-A1DA-3946D6A9EE93}"/>
              </a:ext>
            </a:extLst>
          </p:cNvPr>
          <p:cNvSpPr/>
          <p:nvPr/>
        </p:nvSpPr>
        <p:spPr>
          <a:xfrm>
            <a:off x="4253772" y="1609879"/>
            <a:ext cx="6283983" cy="22155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60580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2A151-330A-FC96-CA06-39C2ADDA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742" y="1158145"/>
            <a:ext cx="9122516" cy="4541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C2691-4062-AC34-81C2-5855EB2BD0E8}"/>
              </a:ext>
            </a:extLst>
          </p:cNvPr>
          <p:cNvSpPr txBox="1"/>
          <p:nvPr/>
        </p:nvSpPr>
        <p:spPr>
          <a:xfrm>
            <a:off x="8884516" y="1256886"/>
            <a:ext cx="1532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Fn-closures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B2CE11-65AE-8721-4C97-1B31A045DC7A}"/>
              </a:ext>
            </a:extLst>
          </p:cNvPr>
          <p:cNvSpPr/>
          <p:nvPr/>
        </p:nvSpPr>
        <p:spPr>
          <a:xfrm>
            <a:off x="8265854" y="1834232"/>
            <a:ext cx="2094771" cy="22155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557EAD-5733-3D70-7C29-A79B7B20FE88}"/>
              </a:ext>
            </a:extLst>
          </p:cNvPr>
          <p:cNvSpPr/>
          <p:nvPr/>
        </p:nvSpPr>
        <p:spPr>
          <a:xfrm>
            <a:off x="8367229" y="1609879"/>
            <a:ext cx="2094771" cy="22155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4696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ABCC12D-513C-B156-22DC-572B1CB63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742" y="1158145"/>
            <a:ext cx="9122516" cy="4541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EEAAC6-1CB2-8995-42DD-87CF19C5FFAF}"/>
              </a:ext>
            </a:extLst>
          </p:cNvPr>
          <p:cNvSpPr/>
          <p:nvPr/>
        </p:nvSpPr>
        <p:spPr>
          <a:xfrm>
            <a:off x="1933531" y="2267874"/>
            <a:ext cx="7734134" cy="208257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C2691-4062-AC34-81C2-5855EB2BD0E8}"/>
              </a:ext>
            </a:extLst>
          </p:cNvPr>
          <p:cNvSpPr txBox="1"/>
          <p:nvPr/>
        </p:nvSpPr>
        <p:spPr>
          <a:xfrm>
            <a:off x="3713826" y="3678644"/>
            <a:ext cx="4076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closure modifies the environment (</a:t>
            </a:r>
            <a:r>
              <a:rPr lang="de-DE" dirty="0">
                <a:solidFill>
                  <a:srgbClr val="FFFF00"/>
                </a:solidFill>
              </a:rPr>
              <a:t>it pushes elements to not_prime</a:t>
            </a:r>
            <a:r>
              <a:rPr lang="de-DE" dirty="0">
                <a:solidFill>
                  <a:schemeClr val="bg1"/>
                </a:solidFill>
              </a:rPr>
              <a:t>), so it is </a:t>
            </a:r>
            <a:r>
              <a:rPr lang="de-DE" dirty="0">
                <a:solidFill>
                  <a:srgbClr val="FFFF00"/>
                </a:solidFill>
              </a:rPr>
              <a:t>FnMut</a:t>
            </a:r>
          </a:p>
        </p:txBody>
      </p:sp>
    </p:spTree>
    <p:extLst>
      <p:ext uri="{BB962C8B-B14F-4D97-AF65-F5344CB8AC3E}">
        <p14:creationId xmlns:p14="http://schemas.microsoft.com/office/powerpoint/2010/main" val="21022975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089A99-3702-7CF8-1A52-02C25FA8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742" y="1158145"/>
            <a:ext cx="9122516" cy="4541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19B037-76F3-EDAD-E991-91C75F9B9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65" y="2409499"/>
            <a:ext cx="9315870" cy="19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9003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F177A-9616-808F-62D8-577578528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33" y="2109891"/>
            <a:ext cx="10153734" cy="263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587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F177A-9616-808F-62D8-577578528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33" y="2109891"/>
            <a:ext cx="10153734" cy="26382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2806F8-08DA-2B68-0ABF-16366C174DBE}"/>
              </a:ext>
            </a:extLst>
          </p:cNvPr>
          <p:cNvSpPr/>
          <p:nvPr/>
        </p:nvSpPr>
        <p:spPr>
          <a:xfrm>
            <a:off x="5393751" y="2090631"/>
            <a:ext cx="3029202" cy="33434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0A949-D4F3-9E50-589A-008672F46A1D}"/>
              </a:ext>
            </a:extLst>
          </p:cNvPr>
          <p:cNvSpPr txBox="1"/>
          <p:nvPr/>
        </p:nvSpPr>
        <p:spPr>
          <a:xfrm>
            <a:off x="5120041" y="2406116"/>
            <a:ext cx="3576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can also return closures from functions</a:t>
            </a:r>
          </a:p>
        </p:txBody>
      </p:sp>
    </p:spTree>
    <p:extLst>
      <p:ext uri="{BB962C8B-B14F-4D97-AF65-F5344CB8AC3E}">
        <p14:creationId xmlns:p14="http://schemas.microsoft.com/office/powerpoint/2010/main" val="235039905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F177A-9616-808F-62D8-577578528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33" y="2109891"/>
            <a:ext cx="10153734" cy="263821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2806F8-08DA-2B68-0ABF-16366C174DBE}"/>
              </a:ext>
            </a:extLst>
          </p:cNvPr>
          <p:cNvSpPr/>
          <p:nvPr/>
        </p:nvSpPr>
        <p:spPr>
          <a:xfrm>
            <a:off x="1601311" y="2429001"/>
            <a:ext cx="1363440" cy="36206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0A949-D4F3-9E50-589A-008672F46A1D}"/>
              </a:ext>
            </a:extLst>
          </p:cNvPr>
          <p:cNvSpPr txBox="1"/>
          <p:nvPr/>
        </p:nvSpPr>
        <p:spPr>
          <a:xfrm>
            <a:off x="2523602" y="2828821"/>
            <a:ext cx="3029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However, </a:t>
            </a:r>
            <a:r>
              <a:rPr lang="de-DE" dirty="0">
                <a:solidFill>
                  <a:srgbClr val="FF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 only </a:t>
            </a:r>
            <a:r>
              <a:rPr lang="de-DE" dirty="0">
                <a:solidFill>
                  <a:srgbClr val="00FF00"/>
                </a:solidFill>
              </a:rPr>
              <a:t>borrows</a:t>
            </a:r>
            <a:r>
              <a:rPr lang="de-DE" dirty="0">
                <a:solidFill>
                  <a:schemeClr val="bg1"/>
                </a:solidFill>
              </a:rPr>
              <a:t> variables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Closure would outlive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num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5914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7FFCEE-E2B8-1636-C741-4C0DAC46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33" y="2105657"/>
            <a:ext cx="10153734" cy="2646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806F8-08DA-2B68-0ABF-16366C174DBE}"/>
              </a:ext>
            </a:extLst>
          </p:cNvPr>
          <p:cNvSpPr/>
          <p:nvPr/>
        </p:nvSpPr>
        <p:spPr>
          <a:xfrm>
            <a:off x="1601311" y="2429001"/>
            <a:ext cx="731013" cy="36206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0A949-D4F3-9E50-589A-008672F46A1D}"/>
              </a:ext>
            </a:extLst>
          </p:cNvPr>
          <p:cNvSpPr txBox="1"/>
          <p:nvPr/>
        </p:nvSpPr>
        <p:spPr>
          <a:xfrm>
            <a:off x="2209800" y="2806629"/>
            <a:ext cx="5607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Instead of borrowing, we </a:t>
            </a:r>
            <a:r>
              <a:rPr lang="de-DE" dirty="0">
                <a:solidFill>
                  <a:srgbClr val="00FF00"/>
                </a:solidFill>
              </a:rPr>
              <a:t>explicitly move all variables </a:t>
            </a:r>
            <a:r>
              <a:rPr lang="de-DE" dirty="0">
                <a:solidFill>
                  <a:schemeClr val="bg1"/>
                </a:solidFill>
              </a:rPr>
              <a:t>into the closure</a:t>
            </a:r>
          </a:p>
        </p:txBody>
      </p:sp>
    </p:spTree>
    <p:extLst>
      <p:ext uri="{BB962C8B-B14F-4D97-AF65-F5344CB8AC3E}">
        <p14:creationId xmlns:p14="http://schemas.microsoft.com/office/powerpoint/2010/main" val="17437564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7FFCEE-E2B8-1636-C741-4C0DAC46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33" y="2105657"/>
            <a:ext cx="10153734" cy="2646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806F8-08DA-2B68-0ABF-16366C174DBE}"/>
              </a:ext>
            </a:extLst>
          </p:cNvPr>
          <p:cNvSpPr/>
          <p:nvPr/>
        </p:nvSpPr>
        <p:spPr>
          <a:xfrm>
            <a:off x="4429103" y="3743119"/>
            <a:ext cx="6592035" cy="36206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0A949-D4F3-9E50-589A-008672F46A1D}"/>
              </a:ext>
            </a:extLst>
          </p:cNvPr>
          <p:cNvSpPr txBox="1"/>
          <p:nvPr/>
        </p:nvSpPr>
        <p:spPr>
          <a:xfrm>
            <a:off x="6796821" y="3405361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Composing functions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999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9B1941-A3D5-0E05-6518-F59B6F4D2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3800"/>
            <a:ext cx="2790508" cy="33703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3DDD3F-6373-F433-795D-AD11F9AD8344}"/>
              </a:ext>
            </a:extLst>
          </p:cNvPr>
          <p:cNvSpPr/>
          <p:nvPr/>
        </p:nvSpPr>
        <p:spPr>
          <a:xfrm>
            <a:off x="838200" y="2058407"/>
            <a:ext cx="2790508" cy="137059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4C93A-1E68-71F9-34C8-71601A4E85F3}"/>
              </a:ext>
            </a:extLst>
          </p:cNvPr>
          <p:cNvSpPr txBox="1"/>
          <p:nvPr/>
        </p:nvSpPr>
        <p:spPr>
          <a:xfrm>
            <a:off x="6909309" y="1929505"/>
            <a:ext cx="2488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Idea: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print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proc-macro crate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9529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7FFCEE-E2B8-1636-C741-4C0DAC46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33" y="2105657"/>
            <a:ext cx="10153734" cy="2646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806F8-08DA-2B68-0ABF-16366C174DBE}"/>
              </a:ext>
            </a:extLst>
          </p:cNvPr>
          <p:cNvSpPr/>
          <p:nvPr/>
        </p:nvSpPr>
        <p:spPr>
          <a:xfrm>
            <a:off x="4429103" y="3743119"/>
            <a:ext cx="2934435" cy="36206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0A949-D4F3-9E50-589A-008672F46A1D}"/>
              </a:ext>
            </a:extLst>
          </p:cNvPr>
          <p:cNvSpPr txBox="1"/>
          <p:nvPr/>
        </p:nvSpPr>
        <p:spPr>
          <a:xfrm>
            <a:off x="6225356" y="3275111"/>
            <a:ext cx="2999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Those function calls return closures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9F4A9-5D93-E63A-DFAE-6987DE36C9D3}"/>
              </a:ext>
            </a:extLst>
          </p:cNvPr>
          <p:cNvSpPr/>
          <p:nvPr/>
        </p:nvSpPr>
        <p:spPr>
          <a:xfrm>
            <a:off x="7487989" y="3743119"/>
            <a:ext cx="2934435" cy="36206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134752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7FFCEE-E2B8-1636-C741-4C0DAC46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33" y="2105657"/>
            <a:ext cx="10153734" cy="2646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0A949-D4F3-9E50-589A-008672F46A1D}"/>
              </a:ext>
            </a:extLst>
          </p:cNvPr>
          <p:cNvSpPr txBox="1"/>
          <p:nvPr/>
        </p:nvSpPr>
        <p:spPr>
          <a:xfrm>
            <a:off x="8669728" y="340830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n * 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9F4A9-5D93-E63A-DFAE-6987DE36C9D3}"/>
              </a:ext>
            </a:extLst>
          </p:cNvPr>
          <p:cNvSpPr/>
          <p:nvPr/>
        </p:nvSpPr>
        <p:spPr>
          <a:xfrm>
            <a:off x="7487989" y="3743119"/>
            <a:ext cx="2916836" cy="36206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2853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7FFCEE-E2B8-1636-C741-4C0DAC46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33" y="2105657"/>
            <a:ext cx="10153734" cy="2646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0A949-D4F3-9E50-589A-008672F46A1D}"/>
              </a:ext>
            </a:extLst>
          </p:cNvPr>
          <p:cNvSpPr txBox="1"/>
          <p:nvPr/>
        </p:nvSpPr>
        <p:spPr>
          <a:xfrm>
            <a:off x="8899335" y="340830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3 * 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9F4A9-5D93-E63A-DFAE-6987DE36C9D3}"/>
              </a:ext>
            </a:extLst>
          </p:cNvPr>
          <p:cNvSpPr/>
          <p:nvPr/>
        </p:nvSpPr>
        <p:spPr>
          <a:xfrm>
            <a:off x="7487989" y="3743119"/>
            <a:ext cx="3376050" cy="36206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145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7FFCEE-E2B8-1636-C741-4C0DAC46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33" y="2105657"/>
            <a:ext cx="10153734" cy="2646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0A949-D4F3-9E50-589A-008672F46A1D}"/>
              </a:ext>
            </a:extLst>
          </p:cNvPr>
          <p:cNvSpPr txBox="1"/>
          <p:nvPr/>
        </p:nvSpPr>
        <p:spPr>
          <a:xfrm>
            <a:off x="7294604" y="3408302"/>
            <a:ext cx="822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3 * 7 * 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AF61FD-EC55-3309-FBFD-88357CB5B830}"/>
              </a:ext>
            </a:extLst>
          </p:cNvPr>
          <p:cNvSpPr/>
          <p:nvPr/>
        </p:nvSpPr>
        <p:spPr>
          <a:xfrm>
            <a:off x="4374619" y="3743119"/>
            <a:ext cx="6662632" cy="36206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68012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77FFCEE-E2B8-1636-C741-4C0DAC469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33" y="2105657"/>
            <a:ext cx="10153734" cy="2646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39F4A9-5D93-E63A-DFAE-6987DE36C9D3}"/>
              </a:ext>
            </a:extLst>
          </p:cNvPr>
          <p:cNvSpPr/>
          <p:nvPr/>
        </p:nvSpPr>
        <p:spPr>
          <a:xfrm>
            <a:off x="1611278" y="3743119"/>
            <a:ext cx="9425973" cy="36206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956453-DD21-7DA3-E9BD-20A2594A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351" y="4117643"/>
            <a:ext cx="1423298" cy="6242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98F9E9-F8B5-7228-0B8C-2BE370A4FFEE}"/>
              </a:ext>
            </a:extLst>
          </p:cNvPr>
          <p:cNvSpPr txBox="1"/>
          <p:nvPr/>
        </p:nvSpPr>
        <p:spPr>
          <a:xfrm>
            <a:off x="7294604" y="3408302"/>
            <a:ext cx="822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3 * 7 * 5</a:t>
            </a:r>
          </a:p>
        </p:txBody>
      </p:sp>
    </p:spTree>
    <p:extLst>
      <p:ext uri="{BB962C8B-B14F-4D97-AF65-F5344CB8AC3E}">
        <p14:creationId xmlns:p14="http://schemas.microsoft.com/office/powerpoint/2010/main" val="9207065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0260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71EF33E-18FA-FC49-2707-5A7476A9A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The next step in making closures useful is </a:t>
            </a:r>
            <a:r>
              <a:rPr lang="de-DE" dirty="0">
                <a:solidFill>
                  <a:srgbClr val="00FF00"/>
                </a:solidFill>
              </a:rPr>
              <a:t>implementing data structures that work with them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5010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71EF33E-18FA-FC49-2707-5A7476A9A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The next step in making closures useful is </a:t>
            </a:r>
            <a:r>
              <a:rPr lang="de-DE" dirty="0">
                <a:solidFill>
                  <a:srgbClr val="00FF00"/>
                </a:solidFill>
              </a:rPr>
              <a:t>implementing data structures that work with them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Those data structures are called </a:t>
            </a:r>
            <a:r>
              <a:rPr lang="de-DE" dirty="0">
                <a:solidFill>
                  <a:srgbClr val="00FF00"/>
                </a:solidFill>
              </a:rPr>
              <a:t>iterators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95853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71EF33E-18FA-FC49-2707-5A7476A9A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The next step in making closures useful is </a:t>
            </a:r>
            <a:r>
              <a:rPr lang="de-DE" dirty="0">
                <a:solidFill>
                  <a:srgbClr val="00FF00"/>
                </a:solidFill>
              </a:rPr>
              <a:t>implementing data structures that work with them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Those data structures are called </a:t>
            </a:r>
            <a:r>
              <a:rPr lang="de-DE" dirty="0">
                <a:solidFill>
                  <a:srgbClr val="00FF00"/>
                </a:solidFill>
              </a:rPr>
              <a:t>iterators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Iterators</a:t>
            </a:r>
            <a:r>
              <a:rPr lang="de-DE" dirty="0">
                <a:solidFill>
                  <a:schemeClr val="bg1"/>
                </a:solidFill>
              </a:rPr>
              <a:t> only serve </a:t>
            </a:r>
            <a:r>
              <a:rPr lang="de-DE" dirty="0">
                <a:solidFill>
                  <a:srgbClr val="00FF00"/>
                </a:solidFill>
              </a:rPr>
              <a:t>one purpose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FFFF00"/>
                </a:solidFill>
              </a:rPr>
              <a:t>Repeatedly emit the next item of a collection, until it is exhausted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827853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71EF33E-18FA-FC49-2707-5A7476A9A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The next step in making closures useful is </a:t>
            </a:r>
            <a:r>
              <a:rPr lang="de-DE" dirty="0">
                <a:solidFill>
                  <a:srgbClr val="00FF00"/>
                </a:solidFill>
              </a:rPr>
              <a:t>implementing data structures that work with them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Those data structures are called </a:t>
            </a:r>
            <a:r>
              <a:rPr lang="de-DE" dirty="0">
                <a:solidFill>
                  <a:srgbClr val="00FF00"/>
                </a:solidFill>
              </a:rPr>
              <a:t>iterators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Iterators</a:t>
            </a:r>
            <a:r>
              <a:rPr lang="de-DE" dirty="0">
                <a:solidFill>
                  <a:schemeClr val="bg1"/>
                </a:solidFill>
              </a:rPr>
              <a:t> only serve </a:t>
            </a:r>
            <a:r>
              <a:rPr lang="de-DE" dirty="0">
                <a:solidFill>
                  <a:srgbClr val="00FF00"/>
                </a:solidFill>
              </a:rPr>
              <a:t>one purpose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FFFF00"/>
                </a:solidFill>
              </a:rPr>
              <a:t>Repeatedly emit the next item of a collection, until it is exhausted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Every iterator </a:t>
            </a:r>
            <a:r>
              <a:rPr lang="de-DE" dirty="0">
                <a:solidFill>
                  <a:srgbClr val="00FF00"/>
                </a:solidFill>
              </a:rPr>
              <a:t>implements the </a:t>
            </a:r>
            <a:r>
              <a:rPr lang="de-DE" dirty="0">
                <a:solidFill>
                  <a:srgbClr val="FFFF00"/>
                </a:solidFill>
              </a:rPr>
              <a:t>Iterator</a:t>
            </a:r>
            <a:r>
              <a:rPr lang="de-DE" dirty="0">
                <a:solidFill>
                  <a:srgbClr val="00FF00"/>
                </a:solidFill>
              </a:rPr>
              <a:t> trait </a:t>
            </a:r>
            <a:r>
              <a:rPr lang="de-DE" dirty="0">
                <a:solidFill>
                  <a:schemeClr val="bg1"/>
                </a:solidFill>
              </a:rPr>
              <a:t>in which they </a:t>
            </a:r>
            <a:r>
              <a:rPr lang="de-DE" dirty="0">
                <a:solidFill>
                  <a:srgbClr val="00FF00"/>
                </a:solidFill>
              </a:rPr>
              <a:t>define how the next item is obtained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671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9B1941-A3D5-0E05-6518-F59B6F4D2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3800"/>
            <a:ext cx="2790508" cy="33703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3DDD3F-6373-F433-795D-AD11F9AD8344}"/>
              </a:ext>
            </a:extLst>
          </p:cNvPr>
          <p:cNvSpPr/>
          <p:nvPr/>
        </p:nvSpPr>
        <p:spPr>
          <a:xfrm>
            <a:off x="838200" y="2404832"/>
            <a:ext cx="2790508" cy="66868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4C93A-1E68-71F9-34C8-71601A4E85F3}"/>
              </a:ext>
            </a:extLst>
          </p:cNvPr>
          <p:cNvSpPr txBox="1"/>
          <p:nvPr/>
        </p:nvSpPr>
        <p:spPr>
          <a:xfrm>
            <a:off x="5392074" y="1929505"/>
            <a:ext cx="55226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Idea: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print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proc-macro crate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In there,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we define a proc_macro_attribute which we want to use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71811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E606A-CDDB-0CD5-3DDB-9EB1E5F8F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23" y="2980863"/>
            <a:ext cx="11167354" cy="24343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D1E89A-9FC8-120C-BC1C-9733A732FD56}"/>
              </a:ext>
            </a:extLst>
          </p:cNvPr>
          <p:cNvSpPr txBox="1"/>
          <p:nvPr/>
        </p:nvSpPr>
        <p:spPr>
          <a:xfrm>
            <a:off x="4508065" y="1442773"/>
            <a:ext cx="3175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There are three variations of iterators</a:t>
            </a:r>
          </a:p>
        </p:txBody>
      </p:sp>
    </p:spTree>
    <p:extLst>
      <p:ext uri="{BB962C8B-B14F-4D97-AF65-F5344CB8AC3E}">
        <p14:creationId xmlns:p14="http://schemas.microsoft.com/office/powerpoint/2010/main" val="394338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E606A-CDDB-0CD5-3DDB-9EB1E5F8F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23" y="2980863"/>
            <a:ext cx="11167354" cy="24343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5DA201-C316-7911-A6EB-318EF26F8296}"/>
              </a:ext>
            </a:extLst>
          </p:cNvPr>
          <p:cNvSpPr/>
          <p:nvPr/>
        </p:nvSpPr>
        <p:spPr>
          <a:xfrm>
            <a:off x="6167164" y="3814698"/>
            <a:ext cx="3254780" cy="36253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3CC42F-5591-C333-CF28-F210570FFE5A}"/>
              </a:ext>
            </a:extLst>
          </p:cNvPr>
          <p:cNvSpPr txBox="1"/>
          <p:nvPr/>
        </p:nvSpPr>
        <p:spPr>
          <a:xfrm>
            <a:off x="3241692" y="1442773"/>
            <a:ext cx="5708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There are three variations of iterators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</a:rPr>
              <a:t>iter()</a:t>
            </a:r>
            <a:r>
              <a:rPr lang="de-DE" dirty="0">
                <a:solidFill>
                  <a:schemeClr val="bg1"/>
                </a:solidFill>
              </a:rPr>
              <a:t> creates an </a:t>
            </a:r>
            <a:r>
              <a:rPr lang="de-DE" dirty="0">
                <a:solidFill>
                  <a:srgbClr val="00FF00"/>
                </a:solidFill>
              </a:rPr>
              <a:t>iterator over </a:t>
            </a:r>
            <a:r>
              <a:rPr lang="de-DE" dirty="0">
                <a:solidFill>
                  <a:srgbClr val="FFFF00"/>
                </a:solidFill>
              </a:rPr>
              <a:t>immutable references </a:t>
            </a:r>
            <a:r>
              <a:rPr lang="de-DE" dirty="0">
                <a:solidFill>
                  <a:srgbClr val="00FF00"/>
                </a:solidFill>
              </a:rPr>
              <a:t>of the elements</a:t>
            </a:r>
          </a:p>
        </p:txBody>
      </p:sp>
    </p:spTree>
    <p:extLst>
      <p:ext uri="{BB962C8B-B14F-4D97-AF65-F5344CB8AC3E}">
        <p14:creationId xmlns:p14="http://schemas.microsoft.com/office/powerpoint/2010/main" val="33767591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E606A-CDDB-0CD5-3DDB-9EB1E5F8F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23" y="2980863"/>
            <a:ext cx="11167354" cy="24343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5DA201-C316-7911-A6EB-318EF26F8296}"/>
              </a:ext>
            </a:extLst>
          </p:cNvPr>
          <p:cNvSpPr/>
          <p:nvPr/>
        </p:nvSpPr>
        <p:spPr>
          <a:xfrm>
            <a:off x="7500496" y="4225574"/>
            <a:ext cx="3999997" cy="36253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6B5CC-1404-452C-5380-C34886836E50}"/>
              </a:ext>
            </a:extLst>
          </p:cNvPr>
          <p:cNvSpPr txBox="1"/>
          <p:nvPr/>
        </p:nvSpPr>
        <p:spPr>
          <a:xfrm>
            <a:off x="3137497" y="1442773"/>
            <a:ext cx="59170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There are three variations of iterators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</a:rPr>
              <a:t>iter()</a:t>
            </a:r>
            <a:r>
              <a:rPr lang="de-DE" dirty="0">
                <a:solidFill>
                  <a:schemeClr val="bg1"/>
                </a:solidFill>
              </a:rPr>
              <a:t> creates an </a:t>
            </a:r>
            <a:r>
              <a:rPr lang="de-DE" dirty="0">
                <a:solidFill>
                  <a:srgbClr val="00FF00"/>
                </a:solidFill>
              </a:rPr>
              <a:t>iterator over </a:t>
            </a:r>
            <a:r>
              <a:rPr lang="de-DE" dirty="0">
                <a:solidFill>
                  <a:srgbClr val="FFFF00"/>
                </a:solidFill>
              </a:rPr>
              <a:t>immutable references </a:t>
            </a:r>
            <a:r>
              <a:rPr lang="de-DE" dirty="0">
                <a:solidFill>
                  <a:srgbClr val="00FF00"/>
                </a:solidFill>
              </a:rPr>
              <a:t>of the elements</a:t>
            </a:r>
            <a:br>
              <a:rPr lang="de-DE" dirty="0">
                <a:solidFill>
                  <a:srgbClr val="00FF00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 </a:t>
            </a:r>
            <a:r>
              <a:rPr lang="de-DE" dirty="0">
                <a:solidFill>
                  <a:srgbClr val="FFFF00"/>
                </a:solidFill>
              </a:rPr>
              <a:t>iter_mut() </a:t>
            </a:r>
            <a:r>
              <a:rPr lang="de-DE" dirty="0">
                <a:solidFill>
                  <a:schemeClr val="bg1"/>
                </a:solidFill>
              </a:rPr>
              <a:t>creates an </a:t>
            </a:r>
            <a:r>
              <a:rPr lang="de-DE" dirty="0">
                <a:solidFill>
                  <a:srgbClr val="00FF00"/>
                </a:solidFill>
              </a:rPr>
              <a:t>iterator over </a:t>
            </a:r>
            <a:r>
              <a:rPr lang="de-DE" dirty="0">
                <a:solidFill>
                  <a:srgbClr val="FFFF00"/>
                </a:solidFill>
              </a:rPr>
              <a:t>mutable references </a:t>
            </a:r>
            <a:r>
              <a:rPr lang="de-DE" dirty="0">
                <a:solidFill>
                  <a:srgbClr val="00FF00"/>
                </a:solidFill>
              </a:rPr>
              <a:t>of the elements</a:t>
            </a:r>
          </a:p>
        </p:txBody>
      </p:sp>
    </p:spTree>
    <p:extLst>
      <p:ext uri="{BB962C8B-B14F-4D97-AF65-F5344CB8AC3E}">
        <p14:creationId xmlns:p14="http://schemas.microsoft.com/office/powerpoint/2010/main" val="37695442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E606A-CDDB-0CD5-3DDB-9EB1E5F8F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23" y="2980863"/>
            <a:ext cx="11167354" cy="24343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5DA201-C316-7911-A6EB-318EF26F8296}"/>
              </a:ext>
            </a:extLst>
          </p:cNvPr>
          <p:cNvSpPr/>
          <p:nvPr/>
        </p:nvSpPr>
        <p:spPr>
          <a:xfrm>
            <a:off x="7262834" y="4648534"/>
            <a:ext cx="4237660" cy="36253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6B5CC-1404-452C-5380-C34886836E50}"/>
              </a:ext>
            </a:extLst>
          </p:cNvPr>
          <p:cNvSpPr txBox="1"/>
          <p:nvPr/>
        </p:nvSpPr>
        <p:spPr>
          <a:xfrm>
            <a:off x="3137502" y="1442773"/>
            <a:ext cx="59170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There are three variations of iterators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</a:rPr>
              <a:t>iter()</a:t>
            </a:r>
            <a:r>
              <a:rPr lang="de-DE" dirty="0">
                <a:solidFill>
                  <a:schemeClr val="bg1"/>
                </a:solidFill>
              </a:rPr>
              <a:t> creates an </a:t>
            </a:r>
            <a:r>
              <a:rPr lang="de-DE" dirty="0">
                <a:solidFill>
                  <a:srgbClr val="00FF00"/>
                </a:solidFill>
              </a:rPr>
              <a:t>iterator over </a:t>
            </a:r>
            <a:r>
              <a:rPr lang="de-DE" dirty="0">
                <a:solidFill>
                  <a:srgbClr val="FFFF00"/>
                </a:solidFill>
              </a:rPr>
              <a:t>immutable references </a:t>
            </a:r>
            <a:r>
              <a:rPr lang="de-DE" dirty="0">
                <a:solidFill>
                  <a:srgbClr val="00FF00"/>
                </a:solidFill>
              </a:rPr>
              <a:t>of the elements</a:t>
            </a:r>
            <a:br>
              <a:rPr lang="de-DE" dirty="0">
                <a:solidFill>
                  <a:srgbClr val="00FF00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 </a:t>
            </a:r>
            <a:r>
              <a:rPr lang="de-DE" dirty="0">
                <a:solidFill>
                  <a:srgbClr val="FFFF00"/>
                </a:solidFill>
              </a:rPr>
              <a:t>iter_mut() </a:t>
            </a:r>
            <a:r>
              <a:rPr lang="de-DE" dirty="0">
                <a:solidFill>
                  <a:schemeClr val="bg1"/>
                </a:solidFill>
              </a:rPr>
              <a:t>creates an </a:t>
            </a:r>
            <a:r>
              <a:rPr lang="de-DE" dirty="0">
                <a:solidFill>
                  <a:srgbClr val="00FF00"/>
                </a:solidFill>
              </a:rPr>
              <a:t>iterator over </a:t>
            </a:r>
            <a:r>
              <a:rPr lang="de-DE" dirty="0">
                <a:solidFill>
                  <a:srgbClr val="FFFF00"/>
                </a:solidFill>
              </a:rPr>
              <a:t>mutable references </a:t>
            </a:r>
            <a:r>
              <a:rPr lang="de-DE" dirty="0">
                <a:solidFill>
                  <a:srgbClr val="00FF00"/>
                </a:solidFill>
              </a:rPr>
              <a:t>of the elements</a:t>
            </a:r>
            <a:br>
              <a:rPr lang="de-DE" dirty="0">
                <a:solidFill>
                  <a:srgbClr val="00FF00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into_iter()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creates an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iterator over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owned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 elements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7443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0A2FC0-FE3B-7386-5675-B48BED1E5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59208"/>
            <a:ext cx="10515600" cy="15817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FD64E0-D9CB-F3FF-8CCF-BDA3A6585E9E}"/>
              </a:ext>
            </a:extLst>
          </p:cNvPr>
          <p:cNvSpPr txBox="1"/>
          <p:nvPr/>
        </p:nvSpPr>
        <p:spPr>
          <a:xfrm>
            <a:off x="3036508" y="1945618"/>
            <a:ext cx="6118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FF00"/>
                </a:solidFill>
              </a:rPr>
              <a:t>Iterators are lazy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They only compute elements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when you consume them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1787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0A2FC0-FE3B-7386-5675-B48BED1E5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59208"/>
            <a:ext cx="10515600" cy="15817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FD64E0-D9CB-F3FF-8CCF-BDA3A6585E9E}"/>
              </a:ext>
            </a:extLst>
          </p:cNvPr>
          <p:cNvSpPr txBox="1"/>
          <p:nvPr/>
        </p:nvSpPr>
        <p:spPr>
          <a:xfrm>
            <a:off x="3036508" y="1945618"/>
            <a:ext cx="6118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FF00"/>
                </a:solidFill>
              </a:rPr>
              <a:t>Iterators are lazy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They only compute elements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when you consume them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E9CEF9-FD51-EBF8-D78D-B1910BABA272}"/>
              </a:ext>
            </a:extLst>
          </p:cNvPr>
          <p:cNvSpPr/>
          <p:nvPr/>
        </p:nvSpPr>
        <p:spPr>
          <a:xfrm>
            <a:off x="6420941" y="4080561"/>
            <a:ext cx="3258809" cy="35851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4AB2B-B9B5-A96D-B980-222E60E0333D}"/>
              </a:ext>
            </a:extLst>
          </p:cNvPr>
          <p:cNvSpPr txBox="1"/>
          <p:nvPr/>
        </p:nvSpPr>
        <p:spPr>
          <a:xfrm>
            <a:off x="5798584" y="3074748"/>
            <a:ext cx="4503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Creating an </a:t>
            </a:r>
            <a:r>
              <a:rPr lang="de-DE" dirty="0">
                <a:solidFill>
                  <a:srgbClr val="FFFF00"/>
                </a:solidFill>
              </a:rPr>
              <a:t>iterator over 100 million elements</a:t>
            </a:r>
            <a:br>
              <a:rPr lang="de-DE" dirty="0">
                <a:solidFill>
                  <a:srgbClr val="FFFF00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Super fast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because we‘re not doing anything with it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47019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1DF5B-1610-1A3D-C5E0-AFDF657D1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98" y="2372606"/>
            <a:ext cx="11044404" cy="211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489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1DF5B-1610-1A3D-C5E0-AFDF657D1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98" y="2372606"/>
            <a:ext cx="11044404" cy="21127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AA5F1A-DE25-EF3E-574F-043330636984}"/>
              </a:ext>
            </a:extLst>
          </p:cNvPr>
          <p:cNvSpPr/>
          <p:nvPr/>
        </p:nvSpPr>
        <p:spPr>
          <a:xfrm>
            <a:off x="1313191" y="3681770"/>
            <a:ext cx="2441086" cy="37865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96771-3CC0-A885-E818-2DCE844C8DF4}"/>
              </a:ext>
            </a:extLst>
          </p:cNvPr>
          <p:cNvSpPr txBox="1"/>
          <p:nvPr/>
        </p:nvSpPr>
        <p:spPr>
          <a:xfrm>
            <a:off x="4293263" y="4132927"/>
            <a:ext cx="3605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Iterators come with many different methods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map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and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filter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are some of them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0362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1DF5B-1610-1A3D-C5E0-AFDF657D1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98" y="2372606"/>
            <a:ext cx="11044404" cy="21127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AA5F1A-DE25-EF3E-574F-043330636984}"/>
              </a:ext>
            </a:extLst>
          </p:cNvPr>
          <p:cNvSpPr/>
          <p:nvPr/>
        </p:nvSpPr>
        <p:spPr>
          <a:xfrm>
            <a:off x="1313190" y="3681770"/>
            <a:ext cx="5554879" cy="37865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696771-3CC0-A885-E818-2DCE844C8DF4}"/>
              </a:ext>
            </a:extLst>
          </p:cNvPr>
          <p:cNvSpPr txBox="1"/>
          <p:nvPr/>
        </p:nvSpPr>
        <p:spPr>
          <a:xfrm>
            <a:off x="2025826" y="4132927"/>
            <a:ext cx="814037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Iterators come with many different methods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map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and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filter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are some of them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map()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returns an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iterator over all elements of the original collection when applied to the given closure</a:t>
            </a:r>
            <a:b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map()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also lazy, it does not do anything until consumed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1969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4DA76A-468F-A411-D5BD-49297F64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48" y="1870752"/>
            <a:ext cx="11692504" cy="311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75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9B1941-A3D5-0E05-6518-F59B6F4D2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3800"/>
            <a:ext cx="2790508" cy="33703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3DDD3F-6373-F433-795D-AD11F9AD8344}"/>
              </a:ext>
            </a:extLst>
          </p:cNvPr>
          <p:cNvSpPr/>
          <p:nvPr/>
        </p:nvSpPr>
        <p:spPr>
          <a:xfrm>
            <a:off x="838200" y="3453167"/>
            <a:ext cx="2790508" cy="66868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4C93A-1E68-71F9-34C8-71601A4E85F3}"/>
              </a:ext>
            </a:extLst>
          </p:cNvPr>
          <p:cNvSpPr txBox="1"/>
          <p:nvPr/>
        </p:nvSpPr>
        <p:spPr>
          <a:xfrm>
            <a:off x="5392074" y="1929505"/>
            <a:ext cx="55226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Idea: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print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proc-macro crate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In there,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we define a proc_macro_attribute which we want to use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later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use that macro in our main application</a:t>
            </a:r>
            <a:endParaRPr lang="de-DE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616F18-F058-B678-D2E6-ACFCE8A35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309" y="3543694"/>
            <a:ext cx="5074181" cy="17231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F1EFA5-B310-69C5-7E50-691962D3F4DC}"/>
              </a:ext>
            </a:extLst>
          </p:cNvPr>
          <p:cNvSpPr txBox="1"/>
          <p:nvPr/>
        </p:nvSpPr>
        <p:spPr>
          <a:xfrm>
            <a:off x="5130776" y="3235917"/>
            <a:ext cx="6045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Usage: Annotate function, it then</a:t>
            </a:r>
            <a:r>
              <a:rPr lang="de-DE" dirty="0">
                <a:solidFill>
                  <a:srgbClr val="FFFF00"/>
                </a:solidFill>
              </a:rPr>
              <a:t> logs when we declare a variable using let</a:t>
            </a:r>
          </a:p>
        </p:txBody>
      </p:sp>
    </p:spTree>
    <p:extLst>
      <p:ext uri="{BB962C8B-B14F-4D97-AF65-F5344CB8AC3E}">
        <p14:creationId xmlns:p14="http://schemas.microsoft.com/office/powerpoint/2010/main" val="242401807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6F7892-34D4-ED9F-D3A8-0EF18076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48" y="1870752"/>
            <a:ext cx="11692504" cy="3116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9F12CA-A59B-B24D-44D8-8CA8346124AC}"/>
              </a:ext>
            </a:extLst>
          </p:cNvPr>
          <p:cNvSpPr/>
          <p:nvPr/>
        </p:nvSpPr>
        <p:spPr>
          <a:xfrm>
            <a:off x="1729999" y="2671175"/>
            <a:ext cx="10107519" cy="114400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53FFC-2B84-2D90-8105-72FF05C7C03B}"/>
              </a:ext>
            </a:extLst>
          </p:cNvPr>
          <p:cNvSpPr txBox="1"/>
          <p:nvPr/>
        </p:nvSpPr>
        <p:spPr>
          <a:xfrm>
            <a:off x="3829617" y="3846925"/>
            <a:ext cx="75055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Because many </a:t>
            </a:r>
            <a:r>
              <a:rPr lang="de-DE" dirty="0">
                <a:solidFill>
                  <a:srgbClr val="FFFF00"/>
                </a:solidFill>
              </a:rPr>
              <a:t>iterator-methods are lazy and return iterators</a:t>
            </a:r>
            <a:r>
              <a:rPr lang="de-DE" dirty="0">
                <a:solidFill>
                  <a:schemeClr val="bg1"/>
                </a:solidFill>
              </a:rPr>
              <a:t>, we </a:t>
            </a:r>
            <a:r>
              <a:rPr lang="de-DE" dirty="0">
                <a:solidFill>
                  <a:srgbClr val="00FF00"/>
                </a:solidFill>
              </a:rPr>
              <a:t>can easily chain those calls</a:t>
            </a:r>
            <a:br>
              <a:rPr lang="de-DE" dirty="0">
                <a:solidFill>
                  <a:srgbClr val="00FF00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Iterator adaptors</a:t>
            </a:r>
            <a:br>
              <a:rPr lang="de-DE" dirty="0">
                <a:solidFill>
                  <a:srgbClr val="00FF00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Function composition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3414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DB33CFF-2D48-DC0C-88AD-E1CC533E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48" y="1870752"/>
            <a:ext cx="11692504" cy="31164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9F12CA-A59B-B24D-44D8-8CA8346124AC}"/>
              </a:ext>
            </a:extLst>
          </p:cNvPr>
          <p:cNvSpPr/>
          <p:nvPr/>
        </p:nvSpPr>
        <p:spPr>
          <a:xfrm flipV="1">
            <a:off x="1721944" y="3842895"/>
            <a:ext cx="1065568" cy="37059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53FFC-2B84-2D90-8105-72FF05C7C03B}"/>
              </a:ext>
            </a:extLst>
          </p:cNvPr>
          <p:cNvSpPr txBox="1"/>
          <p:nvPr/>
        </p:nvSpPr>
        <p:spPr>
          <a:xfrm>
            <a:off x="2892276" y="3874303"/>
            <a:ext cx="5166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sum() </a:t>
            </a:r>
            <a:r>
              <a:rPr lang="de-DE" dirty="0">
                <a:solidFill>
                  <a:schemeClr val="bg1"/>
                </a:solidFill>
              </a:rPr>
              <a:t>consumes the iterator, </a:t>
            </a:r>
            <a:r>
              <a:rPr lang="de-DE" dirty="0">
                <a:solidFill>
                  <a:srgbClr val="00FF00"/>
                </a:solidFill>
              </a:rPr>
              <a:t>now we start computing elements</a:t>
            </a:r>
          </a:p>
        </p:txBody>
      </p:sp>
    </p:spTree>
    <p:extLst>
      <p:ext uri="{BB962C8B-B14F-4D97-AF65-F5344CB8AC3E}">
        <p14:creationId xmlns:p14="http://schemas.microsoft.com/office/powerpoint/2010/main" val="36004590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9F15D1-27AB-6545-A771-6B0D9A8F548E}"/>
              </a:ext>
            </a:extLst>
          </p:cNvPr>
          <p:cNvSpPr txBox="1"/>
          <p:nvPr/>
        </p:nvSpPr>
        <p:spPr>
          <a:xfrm>
            <a:off x="4148991" y="3838512"/>
            <a:ext cx="3894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iterator-chain is </a:t>
            </a:r>
            <a:r>
              <a:rPr lang="de-DE" dirty="0">
                <a:solidFill>
                  <a:srgbClr val="00FF00"/>
                </a:solidFill>
              </a:rPr>
              <a:t>equivalent to this for-loop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E35A8E-7FC2-2AA8-E26D-398475E17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63" y="4221138"/>
            <a:ext cx="7449274" cy="19855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57D5A0-6C97-60D3-43D5-5A0651E7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313" y="1107785"/>
            <a:ext cx="4291372" cy="269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5578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BE46FBA-0F11-86FE-97C9-670C1F442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313" y="1107785"/>
            <a:ext cx="4291372" cy="2691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B82E3-9DF9-A26A-C3CE-DDF29F73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63" y="4221138"/>
            <a:ext cx="7449274" cy="1985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3B7BA5-6AA4-3CA8-9D0F-9E9BE088851A}"/>
              </a:ext>
            </a:extLst>
          </p:cNvPr>
          <p:cNvSpPr/>
          <p:nvPr/>
        </p:nvSpPr>
        <p:spPr>
          <a:xfrm>
            <a:off x="5772401" y="1719370"/>
            <a:ext cx="2183282" cy="2698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608A5C-AF0E-1768-B5A6-62783EB8268C}"/>
              </a:ext>
            </a:extLst>
          </p:cNvPr>
          <p:cNvSpPr/>
          <p:nvPr/>
        </p:nvSpPr>
        <p:spPr>
          <a:xfrm>
            <a:off x="4688146" y="4470625"/>
            <a:ext cx="1837528" cy="23833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76E6F-2340-913D-6233-E90D32B7CBF9}"/>
              </a:ext>
            </a:extLst>
          </p:cNvPr>
          <p:cNvSpPr txBox="1"/>
          <p:nvPr/>
        </p:nvSpPr>
        <p:spPr>
          <a:xfrm>
            <a:off x="4148991" y="3838512"/>
            <a:ext cx="3894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iterator-chain is </a:t>
            </a:r>
            <a:r>
              <a:rPr lang="de-DE" dirty="0">
                <a:solidFill>
                  <a:srgbClr val="00FF00"/>
                </a:solidFill>
              </a:rPr>
              <a:t>equivalent to this for-loop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4713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35BD030-BD55-376A-780C-9E33522CF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313" y="1107785"/>
            <a:ext cx="4291372" cy="2691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B82E3-9DF9-A26A-C3CE-DDF29F73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63" y="4221138"/>
            <a:ext cx="7449274" cy="1985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3B7BA5-6AA4-3CA8-9D0F-9E9BE088851A}"/>
              </a:ext>
            </a:extLst>
          </p:cNvPr>
          <p:cNvSpPr/>
          <p:nvPr/>
        </p:nvSpPr>
        <p:spPr>
          <a:xfrm>
            <a:off x="4499493" y="1719112"/>
            <a:ext cx="3456189" cy="2698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608A5C-AF0E-1768-B5A6-62783EB8268C}"/>
              </a:ext>
            </a:extLst>
          </p:cNvPr>
          <p:cNvSpPr/>
          <p:nvPr/>
        </p:nvSpPr>
        <p:spPr>
          <a:xfrm>
            <a:off x="3302447" y="4724401"/>
            <a:ext cx="1374286" cy="23833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03138-5B3B-F574-1532-04BCB20867EC}"/>
              </a:ext>
            </a:extLst>
          </p:cNvPr>
          <p:cNvSpPr txBox="1"/>
          <p:nvPr/>
        </p:nvSpPr>
        <p:spPr>
          <a:xfrm>
            <a:off x="7280622" y="2613137"/>
            <a:ext cx="3674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also implicitly calls </a:t>
            </a:r>
            <a:r>
              <a:rPr lang="de-DE" dirty="0">
                <a:solidFill>
                  <a:srgbClr val="FFFF00"/>
                </a:solidFill>
              </a:rPr>
              <a:t>into_iter()</a:t>
            </a:r>
            <a:r>
              <a:rPr lang="de-DE" dirty="0">
                <a:solidFill>
                  <a:schemeClr val="bg1"/>
                </a:solidFill>
              </a:rPr>
              <a:t> for us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Moves the collection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That‘s why we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need to borrow collections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E0C970-9A13-830F-AED1-FD483C9629C0}"/>
              </a:ext>
            </a:extLst>
          </p:cNvPr>
          <p:cNvSpPr txBox="1"/>
          <p:nvPr/>
        </p:nvSpPr>
        <p:spPr>
          <a:xfrm>
            <a:off x="4148991" y="3838512"/>
            <a:ext cx="3894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iterator-chain is </a:t>
            </a:r>
            <a:r>
              <a:rPr lang="de-DE" dirty="0">
                <a:solidFill>
                  <a:srgbClr val="00FF00"/>
                </a:solidFill>
              </a:rPr>
              <a:t>equivalent to this for-loop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45716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A45E7B-103C-D888-E170-C60067355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313" y="1107785"/>
            <a:ext cx="4291372" cy="2691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B82E3-9DF9-A26A-C3CE-DDF29F73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63" y="4221138"/>
            <a:ext cx="7449274" cy="1985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3B7BA5-6AA4-3CA8-9D0F-9E9BE088851A}"/>
              </a:ext>
            </a:extLst>
          </p:cNvPr>
          <p:cNvSpPr/>
          <p:nvPr/>
        </p:nvSpPr>
        <p:spPr>
          <a:xfrm>
            <a:off x="5042962" y="2014314"/>
            <a:ext cx="2115138" cy="2698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608A5C-AF0E-1768-B5A6-62783EB8268C}"/>
              </a:ext>
            </a:extLst>
          </p:cNvPr>
          <p:cNvSpPr/>
          <p:nvPr/>
        </p:nvSpPr>
        <p:spPr>
          <a:xfrm>
            <a:off x="3302447" y="4975561"/>
            <a:ext cx="3456862" cy="23833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D12212-EFDE-6432-061A-B743A39A71C0}"/>
              </a:ext>
            </a:extLst>
          </p:cNvPr>
          <p:cNvSpPr txBox="1"/>
          <p:nvPr/>
        </p:nvSpPr>
        <p:spPr>
          <a:xfrm>
            <a:off x="4148991" y="3838512"/>
            <a:ext cx="3894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iterator-chain is </a:t>
            </a:r>
            <a:r>
              <a:rPr lang="de-DE" dirty="0">
                <a:solidFill>
                  <a:srgbClr val="00FF00"/>
                </a:solidFill>
              </a:rPr>
              <a:t>equivalent to this for-loop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56647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4A097B-99D1-D12A-1889-AC7F3F21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313" y="1107785"/>
            <a:ext cx="4291372" cy="2691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B82E3-9DF9-A26A-C3CE-DDF29F73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63" y="4221138"/>
            <a:ext cx="7449274" cy="1985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3B7BA5-6AA4-3CA8-9D0F-9E9BE088851A}"/>
              </a:ext>
            </a:extLst>
          </p:cNvPr>
          <p:cNvSpPr/>
          <p:nvPr/>
        </p:nvSpPr>
        <p:spPr>
          <a:xfrm>
            <a:off x="6562748" y="2318731"/>
            <a:ext cx="748424" cy="2698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608A5C-AF0E-1768-B5A6-62783EB8268C}"/>
              </a:ext>
            </a:extLst>
          </p:cNvPr>
          <p:cNvSpPr/>
          <p:nvPr/>
        </p:nvSpPr>
        <p:spPr>
          <a:xfrm>
            <a:off x="3302447" y="5229338"/>
            <a:ext cx="2296742" cy="23833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0B765-3599-E1A7-562A-497594EAE22E}"/>
              </a:ext>
            </a:extLst>
          </p:cNvPr>
          <p:cNvSpPr txBox="1"/>
          <p:nvPr/>
        </p:nvSpPr>
        <p:spPr>
          <a:xfrm>
            <a:off x="4148991" y="3838512"/>
            <a:ext cx="3894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iterator-chain is </a:t>
            </a:r>
            <a:r>
              <a:rPr lang="de-DE" dirty="0">
                <a:solidFill>
                  <a:srgbClr val="00FF00"/>
                </a:solidFill>
              </a:rPr>
              <a:t>equivalent to this for-loop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6946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21588E3-26A1-CD10-9018-EDAE4C932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313" y="1107785"/>
            <a:ext cx="4291372" cy="2691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B82E3-9DF9-A26A-C3CE-DDF29F734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363" y="4221138"/>
            <a:ext cx="7449274" cy="1985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3B7BA5-6AA4-3CA8-9D0F-9E9BE088851A}"/>
              </a:ext>
            </a:extLst>
          </p:cNvPr>
          <p:cNvSpPr/>
          <p:nvPr/>
        </p:nvSpPr>
        <p:spPr>
          <a:xfrm>
            <a:off x="5605809" y="2318731"/>
            <a:ext cx="857185" cy="2698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608A5C-AF0E-1768-B5A6-62783EB8268C}"/>
              </a:ext>
            </a:extLst>
          </p:cNvPr>
          <p:cNvSpPr/>
          <p:nvPr/>
        </p:nvSpPr>
        <p:spPr>
          <a:xfrm>
            <a:off x="3302447" y="5475058"/>
            <a:ext cx="697549" cy="23833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F60787-1327-6FE9-FAEB-8A15AF5251E5}"/>
              </a:ext>
            </a:extLst>
          </p:cNvPr>
          <p:cNvSpPr/>
          <p:nvPr/>
        </p:nvSpPr>
        <p:spPr>
          <a:xfrm>
            <a:off x="4528025" y="1413816"/>
            <a:ext cx="3012754" cy="2698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E611E-6E71-6A1E-33B0-490A2355AADD}"/>
              </a:ext>
            </a:extLst>
          </p:cNvPr>
          <p:cNvSpPr txBox="1"/>
          <p:nvPr/>
        </p:nvSpPr>
        <p:spPr>
          <a:xfrm>
            <a:off x="4148991" y="3838512"/>
            <a:ext cx="3894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iterator-chain is </a:t>
            </a:r>
            <a:r>
              <a:rPr lang="de-DE" dirty="0">
                <a:solidFill>
                  <a:srgbClr val="00FF00"/>
                </a:solidFill>
              </a:rPr>
              <a:t>equivalent to this for-loop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29417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767D7-9FE8-6CBE-7484-237D591C7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02" y="1579328"/>
            <a:ext cx="10105396" cy="36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1168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767D7-9FE8-6CBE-7484-237D591C7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02" y="1579328"/>
            <a:ext cx="10105396" cy="36993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973E0C-7E91-5F2C-2EAC-CAD728CED268}"/>
              </a:ext>
            </a:extLst>
          </p:cNvPr>
          <p:cNvSpPr/>
          <p:nvPr/>
        </p:nvSpPr>
        <p:spPr>
          <a:xfrm>
            <a:off x="2469283" y="3037258"/>
            <a:ext cx="2747228" cy="35850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ED6B64-19B5-9A9B-9A4A-1B9E9536D063}"/>
              </a:ext>
            </a:extLst>
          </p:cNvPr>
          <p:cNvSpPr txBox="1"/>
          <p:nvPr/>
        </p:nvSpPr>
        <p:spPr>
          <a:xfrm>
            <a:off x="2874605" y="4970895"/>
            <a:ext cx="6442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Because all </a:t>
            </a:r>
            <a:r>
              <a:rPr lang="de-DE" dirty="0">
                <a:solidFill>
                  <a:srgbClr val="00FF00"/>
                </a:solidFill>
              </a:rPr>
              <a:t>elements of iterators are decoupled</a:t>
            </a:r>
            <a:r>
              <a:rPr lang="de-DE" dirty="0">
                <a:solidFill>
                  <a:schemeClr val="bg1"/>
                </a:solidFill>
              </a:rPr>
              <a:t>, we </a:t>
            </a:r>
            <a:r>
              <a:rPr lang="de-DE" dirty="0">
                <a:solidFill>
                  <a:srgbClr val="FFFF00"/>
                </a:solidFill>
              </a:rPr>
              <a:t>can easily parallelize them</a:t>
            </a:r>
          </a:p>
        </p:txBody>
      </p:sp>
    </p:spTree>
    <p:extLst>
      <p:ext uri="{BB962C8B-B14F-4D97-AF65-F5344CB8AC3E}">
        <p14:creationId xmlns:p14="http://schemas.microsoft.com/office/powerpoint/2010/main" val="4274574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7675FC-DF9E-A733-03D0-8340F8D59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383" y="1791603"/>
            <a:ext cx="6196034" cy="3274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9B1941-A3D5-0E05-6518-F59B6F4D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43800"/>
            <a:ext cx="2790508" cy="33703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3DDD3F-6373-F433-795D-AD11F9AD8344}"/>
              </a:ext>
            </a:extLst>
          </p:cNvPr>
          <p:cNvSpPr/>
          <p:nvPr/>
        </p:nvSpPr>
        <p:spPr>
          <a:xfrm>
            <a:off x="1115810" y="3118580"/>
            <a:ext cx="1397783" cy="29028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D7558-6FAB-6013-3E34-61E3E9BE98F1}"/>
              </a:ext>
            </a:extLst>
          </p:cNvPr>
          <p:cNvSpPr txBox="1"/>
          <p:nvPr/>
        </p:nvSpPr>
        <p:spPr>
          <a:xfrm>
            <a:off x="2513593" y="3138717"/>
            <a:ext cx="886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9A2635-E1AC-F0BF-02EB-28AA96965192}"/>
              </a:ext>
            </a:extLst>
          </p:cNvPr>
          <p:cNvSpPr/>
          <p:nvPr/>
        </p:nvSpPr>
        <p:spPr>
          <a:xfrm>
            <a:off x="5039271" y="3279708"/>
            <a:ext cx="2384691" cy="58735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9CCC2C-E073-DA28-38EA-F2E6E274C629}"/>
              </a:ext>
            </a:extLst>
          </p:cNvPr>
          <p:cNvSpPr txBox="1"/>
          <p:nvPr/>
        </p:nvSpPr>
        <p:spPr>
          <a:xfrm>
            <a:off x="7440074" y="3428999"/>
            <a:ext cx="2222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Mark crate as </a:t>
            </a:r>
            <a:r>
              <a:rPr lang="de-DE" dirty="0">
                <a:solidFill>
                  <a:srgbClr val="FFFF00"/>
                </a:solidFill>
              </a:rPr>
              <a:t>proc-macro</a:t>
            </a:r>
          </a:p>
        </p:txBody>
      </p:sp>
    </p:spTree>
    <p:extLst>
      <p:ext uri="{BB962C8B-B14F-4D97-AF65-F5344CB8AC3E}">
        <p14:creationId xmlns:p14="http://schemas.microsoft.com/office/powerpoint/2010/main" val="368004047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767D7-9FE8-6CBE-7484-237D591C7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02" y="1579328"/>
            <a:ext cx="10105396" cy="36993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973E0C-7E91-5F2C-2EAC-CAD728CED268}"/>
              </a:ext>
            </a:extLst>
          </p:cNvPr>
          <p:cNvSpPr/>
          <p:nvPr/>
        </p:nvSpPr>
        <p:spPr>
          <a:xfrm>
            <a:off x="1043302" y="1564545"/>
            <a:ext cx="1627391" cy="35850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ED6B64-19B5-9A9B-9A4A-1B9E9536D063}"/>
              </a:ext>
            </a:extLst>
          </p:cNvPr>
          <p:cNvSpPr txBox="1"/>
          <p:nvPr/>
        </p:nvSpPr>
        <p:spPr>
          <a:xfrm>
            <a:off x="2874605" y="4970895"/>
            <a:ext cx="6442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Because all </a:t>
            </a:r>
            <a:r>
              <a:rPr lang="de-DE" dirty="0">
                <a:solidFill>
                  <a:srgbClr val="00FF00"/>
                </a:solidFill>
              </a:rPr>
              <a:t>elements of iterators are decoupled</a:t>
            </a:r>
            <a:r>
              <a:rPr lang="de-DE" dirty="0">
                <a:solidFill>
                  <a:schemeClr val="bg1"/>
                </a:solidFill>
              </a:rPr>
              <a:t>, we </a:t>
            </a:r>
            <a:r>
              <a:rPr lang="de-DE" dirty="0">
                <a:solidFill>
                  <a:srgbClr val="FFFF00"/>
                </a:solidFill>
              </a:rPr>
              <a:t>can easily parallelize them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C0944-E68F-6C05-4366-2C0C60EE2CD3}"/>
              </a:ext>
            </a:extLst>
          </p:cNvPr>
          <p:cNvSpPr txBox="1"/>
          <p:nvPr/>
        </p:nvSpPr>
        <p:spPr>
          <a:xfrm>
            <a:off x="4082992" y="1923054"/>
            <a:ext cx="5732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crate </a:t>
            </a:r>
            <a:r>
              <a:rPr lang="de-DE" dirty="0">
                <a:solidFill>
                  <a:srgbClr val="FFFF00"/>
                </a:solidFill>
              </a:rPr>
              <a:t>rayon</a:t>
            </a:r>
            <a:r>
              <a:rPr lang="de-DE" dirty="0">
                <a:solidFill>
                  <a:schemeClr val="bg1"/>
                </a:solidFill>
              </a:rPr>
              <a:t> makes it super easy to add parallelism to our iterators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Easy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extra performance by just changing a single line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99242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3D2DF0-A0A2-2F9B-C5C5-C8E50F71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16" y="1989929"/>
            <a:ext cx="10973568" cy="287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347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3D2DF0-A0A2-2F9B-C5C5-C8E50F71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16" y="1989929"/>
            <a:ext cx="10973568" cy="28781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ACE25F-F759-C8FE-EA05-515914582429}"/>
              </a:ext>
            </a:extLst>
          </p:cNvPr>
          <p:cNvSpPr/>
          <p:nvPr/>
        </p:nvSpPr>
        <p:spPr>
          <a:xfrm>
            <a:off x="1478347" y="2694862"/>
            <a:ext cx="1337360" cy="23766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34280F-581F-9935-11D6-69AD3FF672C8}"/>
              </a:ext>
            </a:extLst>
          </p:cNvPr>
          <p:cNvSpPr/>
          <p:nvPr/>
        </p:nvSpPr>
        <p:spPr>
          <a:xfrm>
            <a:off x="1478347" y="3905336"/>
            <a:ext cx="1780462" cy="23766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5519F-E8BA-A69F-3046-F6A4E97C7A6A}"/>
              </a:ext>
            </a:extLst>
          </p:cNvPr>
          <p:cNvSpPr txBox="1"/>
          <p:nvPr/>
        </p:nvSpPr>
        <p:spPr>
          <a:xfrm>
            <a:off x="7401721" y="3121223"/>
            <a:ext cx="3307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only difference in this iterator chain</a:t>
            </a:r>
          </a:p>
        </p:txBody>
      </p:sp>
    </p:spTree>
    <p:extLst>
      <p:ext uri="{BB962C8B-B14F-4D97-AF65-F5344CB8AC3E}">
        <p14:creationId xmlns:p14="http://schemas.microsoft.com/office/powerpoint/2010/main" val="127096059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3D2DF0-A0A2-2F9B-C5C5-C8E50F71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16" y="3180264"/>
            <a:ext cx="10973568" cy="28781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3B9800-FA4C-210B-5DD5-6EA94AF64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00" y="1615310"/>
            <a:ext cx="4480312" cy="1564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0E4081-5457-E171-4B65-9C5E5438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468" y="1615310"/>
            <a:ext cx="4815732" cy="156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7442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32188-EDC5-65D1-3E37-68EBDA8E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35" y="1570996"/>
            <a:ext cx="10718930" cy="37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60164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32188-EDC5-65D1-3E37-68EBDA8E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35" y="1570996"/>
            <a:ext cx="10718930" cy="37160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E58BCA-C773-77EC-6328-170BBFF60291}"/>
              </a:ext>
            </a:extLst>
          </p:cNvPr>
          <p:cNvSpPr/>
          <p:nvPr/>
        </p:nvSpPr>
        <p:spPr>
          <a:xfrm>
            <a:off x="1248740" y="2666665"/>
            <a:ext cx="5808656" cy="206646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D26A77-3648-D27C-8467-A4E2BED812FE}"/>
              </a:ext>
            </a:extLst>
          </p:cNvPr>
          <p:cNvSpPr txBox="1"/>
          <p:nvPr/>
        </p:nvSpPr>
        <p:spPr>
          <a:xfrm>
            <a:off x="3335344" y="4132109"/>
            <a:ext cx="3515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Find the first element that has a value of 3</a:t>
            </a:r>
          </a:p>
        </p:txBody>
      </p:sp>
    </p:spTree>
    <p:extLst>
      <p:ext uri="{BB962C8B-B14F-4D97-AF65-F5344CB8AC3E}">
        <p14:creationId xmlns:p14="http://schemas.microsoft.com/office/powerpoint/2010/main" val="210433885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424933-A135-61CA-1F3C-8CB58A9C1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66" y="2457198"/>
            <a:ext cx="11703068" cy="194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8223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424933-A135-61CA-1F3C-8CB58A9C1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66" y="2457198"/>
            <a:ext cx="11703068" cy="19436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EAF7E5-ED61-501D-69AA-C8E3EEFF1AAB}"/>
              </a:ext>
            </a:extLst>
          </p:cNvPr>
          <p:cNvSpPr/>
          <p:nvPr/>
        </p:nvSpPr>
        <p:spPr>
          <a:xfrm>
            <a:off x="741188" y="3548840"/>
            <a:ext cx="11206346" cy="30777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305B2-AB65-672E-9E1F-56863A5D750C}"/>
              </a:ext>
            </a:extLst>
          </p:cNvPr>
          <p:cNvSpPr txBox="1"/>
          <p:nvPr/>
        </p:nvSpPr>
        <p:spPr>
          <a:xfrm>
            <a:off x="5129404" y="2521827"/>
            <a:ext cx="5035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Find the first element that has a value of 3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Iterators allow us to write more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concise and readable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code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2737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F9E9D1-C59E-C7E9-BA70-28DE8484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91" y="2034238"/>
            <a:ext cx="11529218" cy="278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9798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F9E9D1-C59E-C7E9-BA70-28DE8484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91" y="2034238"/>
            <a:ext cx="11529218" cy="27895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D6C917-A245-43A2-7FB0-9B7FB106A7F3}"/>
              </a:ext>
            </a:extLst>
          </p:cNvPr>
          <p:cNvSpPr/>
          <p:nvPr/>
        </p:nvSpPr>
        <p:spPr>
          <a:xfrm>
            <a:off x="854312" y="2884187"/>
            <a:ext cx="640483" cy="26989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167FED-A265-4548-B5E5-DD0BBEC5D2CE}"/>
              </a:ext>
            </a:extLst>
          </p:cNvPr>
          <p:cNvSpPr/>
          <p:nvPr/>
        </p:nvSpPr>
        <p:spPr>
          <a:xfrm>
            <a:off x="5415571" y="3991269"/>
            <a:ext cx="445451" cy="26989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5B830-6460-19A3-1EE1-EB477132F1DB}"/>
              </a:ext>
            </a:extLst>
          </p:cNvPr>
          <p:cNvSpPr txBox="1"/>
          <p:nvPr/>
        </p:nvSpPr>
        <p:spPr>
          <a:xfrm>
            <a:off x="3063347" y="3393054"/>
            <a:ext cx="6718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Iterators can go on forever, which means we can </a:t>
            </a:r>
            <a:r>
              <a:rPr lang="de-DE" dirty="0">
                <a:solidFill>
                  <a:srgbClr val="00FF00"/>
                </a:solidFill>
              </a:rPr>
              <a:t>implement infinite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3406853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8AF740-A022-07FE-BAF5-891F9314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383" y="1791603"/>
            <a:ext cx="6196034" cy="3274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9B1941-A3D5-0E05-6518-F59B6F4D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43800"/>
            <a:ext cx="2790508" cy="33703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3DDD3F-6373-F433-795D-AD11F9AD8344}"/>
              </a:ext>
            </a:extLst>
          </p:cNvPr>
          <p:cNvSpPr/>
          <p:nvPr/>
        </p:nvSpPr>
        <p:spPr>
          <a:xfrm>
            <a:off x="1115810" y="3118580"/>
            <a:ext cx="1397783" cy="29028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D7558-6FAB-6013-3E34-61E3E9BE98F1}"/>
              </a:ext>
            </a:extLst>
          </p:cNvPr>
          <p:cNvSpPr txBox="1"/>
          <p:nvPr/>
        </p:nvSpPr>
        <p:spPr>
          <a:xfrm>
            <a:off x="2513593" y="3138717"/>
            <a:ext cx="886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9A2635-E1AC-F0BF-02EB-28AA96965192}"/>
              </a:ext>
            </a:extLst>
          </p:cNvPr>
          <p:cNvSpPr/>
          <p:nvPr/>
        </p:nvSpPr>
        <p:spPr>
          <a:xfrm>
            <a:off x="5031214" y="4475323"/>
            <a:ext cx="6220204" cy="59107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9CCC2C-E073-DA28-38EA-F2E6E274C629}"/>
              </a:ext>
            </a:extLst>
          </p:cNvPr>
          <p:cNvSpPr txBox="1"/>
          <p:nvPr/>
        </p:nvSpPr>
        <p:spPr>
          <a:xfrm>
            <a:off x="7210943" y="4167545"/>
            <a:ext cx="3238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FF00"/>
                </a:solidFill>
              </a:rPr>
              <a:t>Use syn and quote like any other crate</a:t>
            </a:r>
          </a:p>
        </p:txBody>
      </p:sp>
    </p:spTree>
    <p:extLst>
      <p:ext uri="{BB962C8B-B14F-4D97-AF65-F5344CB8AC3E}">
        <p14:creationId xmlns:p14="http://schemas.microsoft.com/office/powerpoint/2010/main" val="135753367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F9E9D1-C59E-C7E9-BA70-28DE8484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91" y="2034238"/>
            <a:ext cx="11529218" cy="2789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167FED-A265-4548-B5E5-DD0BBEC5D2CE}"/>
              </a:ext>
            </a:extLst>
          </p:cNvPr>
          <p:cNvSpPr/>
          <p:nvPr/>
        </p:nvSpPr>
        <p:spPr>
          <a:xfrm>
            <a:off x="838200" y="4281299"/>
            <a:ext cx="8265518" cy="26989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5B830-6460-19A3-1EE1-EB477132F1DB}"/>
              </a:ext>
            </a:extLst>
          </p:cNvPr>
          <p:cNvSpPr txBox="1"/>
          <p:nvPr/>
        </p:nvSpPr>
        <p:spPr>
          <a:xfrm>
            <a:off x="1727126" y="4579387"/>
            <a:ext cx="64876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iterator </a:t>
            </a:r>
            <a:r>
              <a:rPr lang="de-DE" dirty="0">
                <a:solidFill>
                  <a:srgbClr val="00FF00"/>
                </a:solidFill>
              </a:rPr>
              <a:t>goes over every number that fits in an </a:t>
            </a:r>
            <a:r>
              <a:rPr lang="de-DE" dirty="0">
                <a:solidFill>
                  <a:srgbClr val="FFFF00"/>
                </a:solidFill>
              </a:rPr>
              <a:t>u128</a:t>
            </a:r>
            <a:r>
              <a:rPr lang="de-DE" dirty="0">
                <a:solidFill>
                  <a:schemeClr val="bg1"/>
                </a:solidFill>
              </a:rPr>
              <a:t>, and prints every prime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11572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F9E9D1-C59E-C7E9-BA70-28DE8484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91" y="2034238"/>
            <a:ext cx="11529218" cy="2789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167FED-A265-4548-B5E5-DD0BBEC5D2CE}"/>
              </a:ext>
            </a:extLst>
          </p:cNvPr>
          <p:cNvSpPr/>
          <p:nvPr/>
        </p:nvSpPr>
        <p:spPr>
          <a:xfrm>
            <a:off x="850284" y="2889894"/>
            <a:ext cx="3270558" cy="26989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5B830-6460-19A3-1EE1-EB477132F1DB}"/>
              </a:ext>
            </a:extLst>
          </p:cNvPr>
          <p:cNvSpPr txBox="1"/>
          <p:nvPr/>
        </p:nvSpPr>
        <p:spPr>
          <a:xfrm>
            <a:off x="1730000" y="3276388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To check if a number is prime:</a:t>
            </a:r>
          </a:p>
          <a:p>
            <a:r>
              <a:rPr lang="de-DE" dirty="0">
                <a:solidFill>
                  <a:srgbClr val="00FF00"/>
                </a:solidFill>
              </a:rPr>
              <a:t>Take all odd numbers</a:t>
            </a:r>
          </a:p>
        </p:txBody>
      </p:sp>
    </p:spTree>
    <p:extLst>
      <p:ext uri="{BB962C8B-B14F-4D97-AF65-F5344CB8AC3E}">
        <p14:creationId xmlns:p14="http://schemas.microsoft.com/office/powerpoint/2010/main" val="180128327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F9E9D1-C59E-C7E9-BA70-28DE8484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91" y="2034238"/>
            <a:ext cx="11529218" cy="2789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167FED-A265-4548-B5E5-DD0BBEC5D2CE}"/>
              </a:ext>
            </a:extLst>
          </p:cNvPr>
          <p:cNvSpPr/>
          <p:nvPr/>
        </p:nvSpPr>
        <p:spPr>
          <a:xfrm>
            <a:off x="850283" y="2889894"/>
            <a:ext cx="7463907" cy="26989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C505C-6793-916A-4D9A-6693EBE3B837}"/>
              </a:ext>
            </a:extLst>
          </p:cNvPr>
          <p:cNvSpPr txBox="1"/>
          <p:nvPr/>
        </p:nvSpPr>
        <p:spPr>
          <a:xfrm>
            <a:off x="1730000" y="3276388"/>
            <a:ext cx="6159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To check if a number is prime:</a:t>
            </a:r>
          </a:p>
          <a:p>
            <a:r>
              <a:rPr lang="de-DE" dirty="0">
                <a:solidFill>
                  <a:schemeClr val="bg1"/>
                </a:solidFill>
              </a:rPr>
              <a:t>Take all odd numbers </a:t>
            </a:r>
            <a:r>
              <a:rPr lang="de-DE" dirty="0">
                <a:solidFill>
                  <a:srgbClr val="00FF00"/>
                </a:solidFill>
              </a:rPr>
              <a:t>that are smaller than the square root of the candidate</a:t>
            </a:r>
          </a:p>
        </p:txBody>
      </p:sp>
    </p:spTree>
    <p:extLst>
      <p:ext uri="{BB962C8B-B14F-4D97-AF65-F5344CB8AC3E}">
        <p14:creationId xmlns:p14="http://schemas.microsoft.com/office/powerpoint/2010/main" val="117835858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F9E9D1-C59E-C7E9-BA70-28DE8484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91" y="2034238"/>
            <a:ext cx="11529218" cy="2789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167FED-A265-4548-B5E5-DD0BBEC5D2CE}"/>
              </a:ext>
            </a:extLst>
          </p:cNvPr>
          <p:cNvSpPr/>
          <p:nvPr/>
        </p:nvSpPr>
        <p:spPr>
          <a:xfrm>
            <a:off x="850283" y="2889894"/>
            <a:ext cx="11010326" cy="26989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5B830-6460-19A3-1EE1-EB477132F1DB}"/>
              </a:ext>
            </a:extLst>
          </p:cNvPr>
          <p:cNvSpPr txBox="1"/>
          <p:nvPr/>
        </p:nvSpPr>
        <p:spPr>
          <a:xfrm>
            <a:off x="1730000" y="3276388"/>
            <a:ext cx="9839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To check if a number is prime:</a:t>
            </a:r>
          </a:p>
          <a:p>
            <a:r>
              <a:rPr lang="de-DE" dirty="0">
                <a:solidFill>
                  <a:schemeClr val="bg1"/>
                </a:solidFill>
              </a:rPr>
              <a:t>Take all odd numbers that are smaller than the square root of the candidate </a:t>
            </a:r>
            <a:r>
              <a:rPr lang="de-DE" dirty="0">
                <a:solidFill>
                  <a:srgbClr val="00FF00"/>
                </a:solidFill>
              </a:rPr>
              <a:t>and check that they don‘t divide the candidate</a:t>
            </a:r>
          </a:p>
        </p:txBody>
      </p:sp>
    </p:spTree>
    <p:extLst>
      <p:ext uri="{BB962C8B-B14F-4D97-AF65-F5344CB8AC3E}">
        <p14:creationId xmlns:p14="http://schemas.microsoft.com/office/powerpoint/2010/main" val="143156208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F9E9D1-C59E-C7E9-BA70-28DE8484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91" y="2034238"/>
            <a:ext cx="11529218" cy="2789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167FED-A265-4548-B5E5-DD0BBEC5D2CE}"/>
              </a:ext>
            </a:extLst>
          </p:cNvPr>
          <p:cNvSpPr/>
          <p:nvPr/>
        </p:nvSpPr>
        <p:spPr>
          <a:xfrm>
            <a:off x="8330305" y="2889894"/>
            <a:ext cx="3530304" cy="26989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5B830-6460-19A3-1EE1-EB477132F1DB}"/>
              </a:ext>
            </a:extLst>
          </p:cNvPr>
          <p:cNvSpPr txBox="1"/>
          <p:nvPr/>
        </p:nvSpPr>
        <p:spPr>
          <a:xfrm>
            <a:off x="6825666" y="2189434"/>
            <a:ext cx="4995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all</a:t>
            </a:r>
            <a:r>
              <a:rPr lang="de-DE" dirty="0">
                <a:solidFill>
                  <a:schemeClr val="bg1"/>
                </a:solidFill>
              </a:rPr>
              <a:t> is </a:t>
            </a:r>
            <a:r>
              <a:rPr lang="de-DE" dirty="0">
                <a:solidFill>
                  <a:srgbClr val="00FF00"/>
                </a:solidFill>
              </a:rPr>
              <a:t>short-circuiting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It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stops iterating once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it finds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an element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that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returns false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31465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F9E9D1-C59E-C7E9-BA70-28DE8484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91" y="2034238"/>
            <a:ext cx="11529218" cy="2789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167FED-A265-4548-B5E5-DD0BBEC5D2CE}"/>
              </a:ext>
            </a:extLst>
          </p:cNvPr>
          <p:cNvSpPr/>
          <p:nvPr/>
        </p:nvSpPr>
        <p:spPr>
          <a:xfrm>
            <a:off x="838200" y="4281299"/>
            <a:ext cx="8265518" cy="26989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45B830-6460-19A3-1EE1-EB477132F1DB}"/>
              </a:ext>
            </a:extLst>
          </p:cNvPr>
          <p:cNvSpPr txBox="1"/>
          <p:nvPr/>
        </p:nvSpPr>
        <p:spPr>
          <a:xfrm>
            <a:off x="2606409" y="4579387"/>
            <a:ext cx="47291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If this iterator hits the end of </a:t>
            </a:r>
            <a:r>
              <a:rPr lang="de-DE" dirty="0">
                <a:solidFill>
                  <a:srgbClr val="FFFF00"/>
                </a:solidFill>
              </a:rPr>
              <a:t>u128</a:t>
            </a:r>
            <a:r>
              <a:rPr lang="de-DE" dirty="0">
                <a:solidFill>
                  <a:schemeClr val="bg1"/>
                </a:solidFill>
              </a:rPr>
              <a:t>, two things can happen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Debug mode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: Panic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Release mode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: Overflow and start at 0 again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67342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F9E9D1-C59E-C7E9-BA70-28DE8484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89" y="3072491"/>
            <a:ext cx="9173540" cy="22195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167FED-A265-4548-B5E5-DD0BBEC5D2CE}"/>
              </a:ext>
            </a:extLst>
          </p:cNvPr>
          <p:cNvSpPr/>
          <p:nvPr/>
        </p:nvSpPr>
        <p:spPr>
          <a:xfrm>
            <a:off x="769720" y="4849274"/>
            <a:ext cx="6706608" cy="24236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24E6E1-25EB-5FB4-68B0-E513937F5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32" y="1067471"/>
            <a:ext cx="1286608" cy="47230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3700F7-0A53-6D69-B83A-19D001FF1B5E}"/>
              </a:ext>
            </a:extLst>
          </p:cNvPr>
          <p:cNvSpPr txBox="1"/>
          <p:nvPr/>
        </p:nvSpPr>
        <p:spPr>
          <a:xfrm>
            <a:off x="8029825" y="1067471"/>
            <a:ext cx="1914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some prime numbers: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67F516-C24C-E0F7-5312-E45EC781CA0D}"/>
              </a:ext>
            </a:extLst>
          </p:cNvPr>
          <p:cNvSpPr/>
          <p:nvPr/>
        </p:nvSpPr>
        <p:spPr>
          <a:xfrm>
            <a:off x="769719" y="3742689"/>
            <a:ext cx="8788009" cy="24236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D092FF-396B-1E2E-CC85-09723D6D883D}"/>
              </a:ext>
            </a:extLst>
          </p:cNvPr>
          <p:cNvSpPr txBox="1"/>
          <p:nvPr/>
        </p:nvSpPr>
        <p:spPr>
          <a:xfrm>
            <a:off x="1129474" y="2239471"/>
            <a:ext cx="7196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At the same time, </a:t>
            </a:r>
            <a:r>
              <a:rPr lang="de-DE" dirty="0">
                <a:solidFill>
                  <a:srgbClr val="00FF00"/>
                </a:solidFill>
              </a:rPr>
              <a:t>iterators are memory efficient</a:t>
            </a:r>
            <a:r>
              <a:rPr lang="de-DE" dirty="0">
                <a:solidFill>
                  <a:schemeClr val="bg1"/>
                </a:solidFill>
              </a:rPr>
              <a:t>, at any point </a:t>
            </a:r>
            <a:r>
              <a:rPr lang="de-DE" dirty="0">
                <a:solidFill>
                  <a:srgbClr val="FFFF00"/>
                </a:solidFill>
              </a:rPr>
              <a:t>we only store two numbers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The prime candidate, and the number we‘re currently checking against</a:t>
            </a:r>
          </a:p>
        </p:txBody>
      </p:sp>
    </p:spTree>
    <p:extLst>
      <p:ext uri="{BB962C8B-B14F-4D97-AF65-F5344CB8AC3E}">
        <p14:creationId xmlns:p14="http://schemas.microsoft.com/office/powerpoint/2010/main" val="39472581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D0B5044-3C92-CF95-149A-105437FB0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85" y="1424519"/>
            <a:ext cx="11534630" cy="400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9674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9E7411-D79F-44C6-20BC-CD3CDB06D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85" y="1424519"/>
            <a:ext cx="11534630" cy="4008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410D7B-BDF3-4103-AD78-A90E46651522}"/>
              </a:ext>
            </a:extLst>
          </p:cNvPr>
          <p:cNvSpPr/>
          <p:nvPr/>
        </p:nvSpPr>
        <p:spPr>
          <a:xfrm>
            <a:off x="838200" y="2275656"/>
            <a:ext cx="11025115" cy="114904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B27A-05A0-6BBB-B3FD-B00B4456C796}"/>
              </a:ext>
            </a:extLst>
          </p:cNvPr>
          <p:cNvSpPr txBox="1"/>
          <p:nvPr/>
        </p:nvSpPr>
        <p:spPr>
          <a:xfrm>
            <a:off x="3050134" y="3433303"/>
            <a:ext cx="6091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Implement </a:t>
            </a:r>
            <a:r>
              <a:rPr lang="de-DE" dirty="0">
                <a:solidFill>
                  <a:srgbClr val="FFFF00"/>
                </a:solidFill>
              </a:rPr>
              <a:t>Container::try_from(i32)</a:t>
            </a:r>
            <a:r>
              <a:rPr lang="de-DE" dirty="0">
                <a:solidFill>
                  <a:schemeClr val="bg1"/>
                </a:solidFill>
              </a:rPr>
              <a:t>, which only accepts numbers above 10</a:t>
            </a:r>
          </a:p>
        </p:txBody>
      </p:sp>
    </p:spTree>
    <p:extLst>
      <p:ext uri="{BB962C8B-B14F-4D97-AF65-F5344CB8AC3E}">
        <p14:creationId xmlns:p14="http://schemas.microsoft.com/office/powerpoint/2010/main" val="86893752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5DA1E-C6EE-786C-21C8-B6294AA9B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85" y="1424519"/>
            <a:ext cx="11534630" cy="4008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410D7B-BDF3-4103-AD78-A90E46651522}"/>
              </a:ext>
            </a:extLst>
          </p:cNvPr>
          <p:cNvSpPr/>
          <p:nvPr/>
        </p:nvSpPr>
        <p:spPr>
          <a:xfrm>
            <a:off x="838201" y="4275373"/>
            <a:ext cx="6597845" cy="90488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B27A-05A0-6BBB-B3FD-B00B4456C796}"/>
              </a:ext>
            </a:extLst>
          </p:cNvPr>
          <p:cNvSpPr txBox="1"/>
          <p:nvPr/>
        </p:nvSpPr>
        <p:spPr>
          <a:xfrm>
            <a:off x="1803052" y="3940406"/>
            <a:ext cx="4471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Create an iterator to easily build a vector of containers</a:t>
            </a:r>
          </a:p>
        </p:txBody>
      </p:sp>
    </p:spTree>
    <p:extLst>
      <p:ext uri="{BB962C8B-B14F-4D97-AF65-F5344CB8AC3E}">
        <p14:creationId xmlns:p14="http://schemas.microsoft.com/office/powerpoint/2010/main" val="1752788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9B1941-A3D5-0E05-6518-F59B6F4D2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3800"/>
            <a:ext cx="2790508" cy="33703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3DDD3F-6373-F433-795D-AD11F9AD8344}"/>
              </a:ext>
            </a:extLst>
          </p:cNvPr>
          <p:cNvSpPr/>
          <p:nvPr/>
        </p:nvSpPr>
        <p:spPr>
          <a:xfrm>
            <a:off x="994856" y="4836002"/>
            <a:ext cx="1397783" cy="29028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D7558-6FAB-6013-3E34-61E3E9BE98F1}"/>
              </a:ext>
            </a:extLst>
          </p:cNvPr>
          <p:cNvSpPr txBox="1"/>
          <p:nvPr/>
        </p:nvSpPr>
        <p:spPr>
          <a:xfrm>
            <a:off x="2392639" y="4856139"/>
            <a:ext cx="886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65EB9F-6E5F-28AC-7235-B2FBEC045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919" y="2111594"/>
            <a:ext cx="4518962" cy="26348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E303EA-B536-76C3-4050-06656878043A}"/>
              </a:ext>
            </a:extLst>
          </p:cNvPr>
          <p:cNvSpPr/>
          <p:nvPr/>
        </p:nvSpPr>
        <p:spPr>
          <a:xfrm flipV="1">
            <a:off x="5893918" y="4402816"/>
            <a:ext cx="4490765" cy="33956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FC926-5103-0504-DF14-1CBD57D606A5}"/>
              </a:ext>
            </a:extLst>
          </p:cNvPr>
          <p:cNvSpPr txBox="1"/>
          <p:nvPr/>
        </p:nvSpPr>
        <p:spPr>
          <a:xfrm>
            <a:off x="6309023" y="4753555"/>
            <a:ext cx="368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use </a:t>
            </a:r>
            <a:r>
              <a:rPr lang="de-DE" dirty="0">
                <a:solidFill>
                  <a:srgbClr val="FFFF00"/>
                </a:solidFill>
              </a:rPr>
              <a:t>proc-macro</a:t>
            </a:r>
            <a:r>
              <a:rPr lang="de-DE" dirty="0">
                <a:solidFill>
                  <a:schemeClr val="bg1"/>
                </a:solidFill>
              </a:rPr>
              <a:t> in our main application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73511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593054-1831-F2FF-F679-34A2A532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85" y="1424519"/>
            <a:ext cx="11534630" cy="4008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410D7B-BDF3-4103-AD78-A90E46651522}"/>
              </a:ext>
            </a:extLst>
          </p:cNvPr>
          <p:cNvSpPr/>
          <p:nvPr/>
        </p:nvSpPr>
        <p:spPr>
          <a:xfrm>
            <a:off x="1401812" y="4555729"/>
            <a:ext cx="6034234" cy="30777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E9B27A-05A0-6BBB-B3FD-B00B4456C796}"/>
              </a:ext>
            </a:extLst>
          </p:cNvPr>
          <p:cNvSpPr txBox="1"/>
          <p:nvPr/>
        </p:nvSpPr>
        <p:spPr>
          <a:xfrm>
            <a:off x="2209800" y="3985754"/>
            <a:ext cx="5533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Problem: </a:t>
            </a:r>
            <a:r>
              <a:rPr lang="de-DE" dirty="0">
                <a:solidFill>
                  <a:srgbClr val="FFFF00"/>
                </a:solidFill>
              </a:rPr>
              <a:t>.unwrap()</a:t>
            </a:r>
            <a:r>
              <a:rPr lang="de-DE" dirty="0">
                <a:solidFill>
                  <a:schemeClr val="bg1"/>
                </a:solidFill>
              </a:rPr>
              <a:t> is not good practice, we‘d like to </a:t>
            </a:r>
            <a:r>
              <a:rPr lang="de-DE" dirty="0">
                <a:solidFill>
                  <a:srgbClr val="00FF00"/>
                </a:solidFill>
              </a:rPr>
              <a:t>report the error</a:t>
            </a:r>
          </a:p>
        </p:txBody>
      </p:sp>
    </p:spTree>
    <p:extLst>
      <p:ext uri="{BB962C8B-B14F-4D97-AF65-F5344CB8AC3E}">
        <p14:creationId xmlns:p14="http://schemas.microsoft.com/office/powerpoint/2010/main" val="345987020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F53574-3653-57B1-E02E-EE19B84D4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8" y="1424519"/>
            <a:ext cx="11537784" cy="400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3672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F53574-3653-57B1-E02E-EE19B84D4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8" y="1424519"/>
            <a:ext cx="11537784" cy="40089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3C99DB2-FF14-6B3A-D8D6-644E9D665A54}"/>
              </a:ext>
            </a:extLst>
          </p:cNvPr>
          <p:cNvSpPr/>
          <p:nvPr/>
        </p:nvSpPr>
        <p:spPr>
          <a:xfrm>
            <a:off x="2976836" y="4276571"/>
            <a:ext cx="4104729" cy="30777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5A700D-FA91-5E83-C6AB-36402AAD2615}"/>
              </a:ext>
            </a:extLst>
          </p:cNvPr>
          <p:cNvSpPr txBox="1"/>
          <p:nvPr/>
        </p:nvSpPr>
        <p:spPr>
          <a:xfrm>
            <a:off x="2776743" y="3262457"/>
            <a:ext cx="4621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.unwrap() </a:t>
            </a:r>
            <a:r>
              <a:rPr lang="de-DE" dirty="0">
                <a:solidFill>
                  <a:schemeClr val="bg1"/>
                </a:solidFill>
              </a:rPr>
              <a:t>is gone, but we now have a </a:t>
            </a:r>
            <a:r>
              <a:rPr lang="de-DE" dirty="0">
                <a:solidFill>
                  <a:srgbClr val="FFFF00"/>
                </a:solidFill>
              </a:rPr>
              <a:t>Vector</a:t>
            </a:r>
            <a:r>
              <a:rPr lang="de-DE" dirty="0">
                <a:solidFill>
                  <a:schemeClr val="bg1"/>
                </a:solidFill>
              </a:rPr>
              <a:t> of </a:t>
            </a:r>
            <a:r>
              <a:rPr lang="de-DE" dirty="0">
                <a:solidFill>
                  <a:srgbClr val="FFFF00"/>
                </a:solidFill>
              </a:rPr>
              <a:t>Results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4586310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F53574-3653-57B1-E02E-EE19B84D4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8" y="1424519"/>
            <a:ext cx="11537784" cy="40089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3C99DB2-FF14-6B3A-D8D6-644E9D665A54}"/>
              </a:ext>
            </a:extLst>
          </p:cNvPr>
          <p:cNvSpPr/>
          <p:nvPr/>
        </p:nvSpPr>
        <p:spPr>
          <a:xfrm>
            <a:off x="1389727" y="4868716"/>
            <a:ext cx="2690833" cy="30777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D2E817-7CD9-73CA-F22A-EB2D95D01522}"/>
              </a:ext>
            </a:extLst>
          </p:cNvPr>
          <p:cNvSpPr txBox="1"/>
          <p:nvPr/>
        </p:nvSpPr>
        <p:spPr>
          <a:xfrm>
            <a:off x="2776743" y="3262457"/>
            <a:ext cx="4621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.unwrap() </a:t>
            </a:r>
            <a:r>
              <a:rPr lang="de-DE" dirty="0">
                <a:solidFill>
                  <a:schemeClr val="bg1"/>
                </a:solidFill>
              </a:rPr>
              <a:t>is gone, but we now have a </a:t>
            </a:r>
            <a:r>
              <a:rPr lang="de-DE" dirty="0">
                <a:solidFill>
                  <a:srgbClr val="FFFF00"/>
                </a:solidFill>
              </a:rPr>
              <a:t>Vector</a:t>
            </a:r>
            <a:r>
              <a:rPr lang="de-DE" dirty="0">
                <a:solidFill>
                  <a:schemeClr val="bg1"/>
                </a:solidFill>
              </a:rPr>
              <a:t> of </a:t>
            </a:r>
            <a:r>
              <a:rPr lang="de-DE" dirty="0">
                <a:solidFill>
                  <a:srgbClr val="FFFF00"/>
                </a:solidFill>
              </a:rPr>
              <a:t>Results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</a:rPr>
              <a:t>collect()</a:t>
            </a:r>
            <a:r>
              <a:rPr lang="de-DE" dirty="0">
                <a:solidFill>
                  <a:schemeClr val="bg1"/>
                </a:solidFill>
              </a:rPr>
              <a:t> comes with a lot of useful overloads</a:t>
            </a:r>
          </a:p>
        </p:txBody>
      </p:sp>
    </p:spTree>
    <p:extLst>
      <p:ext uri="{BB962C8B-B14F-4D97-AF65-F5344CB8AC3E}">
        <p14:creationId xmlns:p14="http://schemas.microsoft.com/office/powerpoint/2010/main" val="278605499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D43013-44D9-70FB-0EC9-03187287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8" y="1427420"/>
            <a:ext cx="11537784" cy="4003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25682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D43013-44D9-70FB-0EC9-03187287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8" y="1427420"/>
            <a:ext cx="11537784" cy="4003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98E0AB-6BF4-B7AD-531E-813263385D88}"/>
              </a:ext>
            </a:extLst>
          </p:cNvPr>
          <p:cNvSpPr/>
          <p:nvPr/>
        </p:nvSpPr>
        <p:spPr>
          <a:xfrm>
            <a:off x="1389727" y="4860660"/>
            <a:ext cx="4157096" cy="30777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5C3A37-B836-9DDF-2072-2A754478E59B}"/>
              </a:ext>
            </a:extLst>
          </p:cNvPr>
          <p:cNvSpPr txBox="1"/>
          <p:nvPr/>
        </p:nvSpPr>
        <p:spPr>
          <a:xfrm>
            <a:off x="2427733" y="3167390"/>
            <a:ext cx="6588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collect() </a:t>
            </a:r>
            <a:r>
              <a:rPr lang="de-DE" dirty="0">
                <a:solidFill>
                  <a:schemeClr val="bg1"/>
                </a:solidFill>
              </a:rPr>
              <a:t>can be called with any generic types that implement the </a:t>
            </a:r>
            <a:r>
              <a:rPr lang="de-DE" dirty="0">
                <a:solidFill>
                  <a:srgbClr val="FFFF00"/>
                </a:solidFill>
              </a:rPr>
              <a:t>FromIterator</a:t>
            </a:r>
            <a:r>
              <a:rPr lang="de-DE" dirty="0">
                <a:solidFill>
                  <a:schemeClr val="bg1"/>
                </a:solidFill>
              </a:rPr>
              <a:t> trait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Result&lt;T, E&gt;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does implement that trait!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51906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D43013-44D9-70FB-0EC9-03187287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08" y="1427420"/>
            <a:ext cx="11537784" cy="4003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98E0AB-6BF4-B7AD-531E-813263385D88}"/>
              </a:ext>
            </a:extLst>
          </p:cNvPr>
          <p:cNvSpPr/>
          <p:nvPr/>
        </p:nvSpPr>
        <p:spPr>
          <a:xfrm>
            <a:off x="1389727" y="4860660"/>
            <a:ext cx="4157096" cy="30777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5C3A37-B836-9DDF-2072-2A754478E59B}"/>
              </a:ext>
            </a:extLst>
          </p:cNvPr>
          <p:cNvSpPr txBox="1"/>
          <p:nvPr/>
        </p:nvSpPr>
        <p:spPr>
          <a:xfrm>
            <a:off x="2402888" y="3167390"/>
            <a:ext cx="66383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collect() </a:t>
            </a:r>
            <a:r>
              <a:rPr lang="de-DE" dirty="0">
                <a:solidFill>
                  <a:schemeClr val="bg1"/>
                </a:solidFill>
              </a:rPr>
              <a:t>can be called with any generic types that implement the </a:t>
            </a:r>
            <a:r>
              <a:rPr lang="de-DE" dirty="0">
                <a:solidFill>
                  <a:srgbClr val="FFFF00"/>
                </a:solidFill>
              </a:rPr>
              <a:t>FromIterator</a:t>
            </a:r>
            <a:r>
              <a:rPr lang="de-DE" dirty="0">
                <a:solidFill>
                  <a:schemeClr val="bg1"/>
                </a:solidFill>
              </a:rPr>
              <a:t> trait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Result&lt;T, E&gt;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does implement that trait!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If the iterator contains an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Err()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-element, we stop directly and return the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Err()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If all elements are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Ok()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we transform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Vec&lt;Ok&gt; into Ok&lt;Vec&gt;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87742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06687A-BA8C-B674-236A-B31CE2028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00" y="1268593"/>
            <a:ext cx="8732000" cy="432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7096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BB57ED-DF43-A942-5CDD-377C89707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00" y="1268593"/>
            <a:ext cx="8732000" cy="4320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3BC29-2106-ADF7-C4BE-33E54E8E67A1}"/>
              </a:ext>
            </a:extLst>
          </p:cNvPr>
          <p:cNvSpPr/>
          <p:nvPr/>
        </p:nvSpPr>
        <p:spPr>
          <a:xfrm>
            <a:off x="3194356" y="2078548"/>
            <a:ext cx="6868071" cy="35851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32E06-17C2-BAF6-BB49-520E4265B59D}"/>
              </a:ext>
            </a:extLst>
          </p:cNvPr>
          <p:cNvSpPr txBox="1"/>
          <p:nvPr/>
        </p:nvSpPr>
        <p:spPr>
          <a:xfrm>
            <a:off x="6828177" y="3660590"/>
            <a:ext cx="3639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inspect() </a:t>
            </a:r>
            <a:r>
              <a:rPr lang="de-DE" dirty="0">
                <a:solidFill>
                  <a:schemeClr val="bg1"/>
                </a:solidFill>
              </a:rPr>
              <a:t>allows us to see what element the iterator is currently processing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0A21F-28BB-93E7-C125-DE6ECD9CF59E}"/>
              </a:ext>
            </a:extLst>
          </p:cNvPr>
          <p:cNvSpPr/>
          <p:nvPr/>
        </p:nvSpPr>
        <p:spPr>
          <a:xfrm>
            <a:off x="3194355" y="2869569"/>
            <a:ext cx="7267645" cy="35851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75476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BB57ED-DF43-A942-5CDD-377C89707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00" y="1268593"/>
            <a:ext cx="8732000" cy="4320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32E06-17C2-BAF6-BB49-520E4265B59D}"/>
              </a:ext>
            </a:extLst>
          </p:cNvPr>
          <p:cNvSpPr txBox="1"/>
          <p:nvPr/>
        </p:nvSpPr>
        <p:spPr>
          <a:xfrm>
            <a:off x="7078352" y="3660590"/>
            <a:ext cx="3639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Because we‘re now </a:t>
            </a:r>
            <a:r>
              <a:rPr lang="de-DE" dirty="0">
                <a:solidFill>
                  <a:srgbClr val="FFFF00"/>
                </a:solidFill>
              </a:rPr>
              <a:t>collecting into a Result</a:t>
            </a:r>
            <a:r>
              <a:rPr lang="de-DE" dirty="0">
                <a:solidFill>
                  <a:schemeClr val="bg1"/>
                </a:solidFill>
              </a:rPr>
              <a:t>, we can use the </a:t>
            </a:r>
            <a:r>
              <a:rPr lang="de-DE" dirty="0">
                <a:solidFill>
                  <a:srgbClr val="FFFF00"/>
                </a:solidFill>
              </a:rPr>
              <a:t>?-operator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B0A21F-28BB-93E7-C125-DE6ECD9CF59E}"/>
              </a:ext>
            </a:extLst>
          </p:cNvPr>
          <p:cNvSpPr/>
          <p:nvPr/>
        </p:nvSpPr>
        <p:spPr>
          <a:xfrm>
            <a:off x="8773406" y="3261829"/>
            <a:ext cx="249748" cy="35851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153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24E5E2-E072-FA5C-76E0-3C92C7A69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944"/>
          <a:stretch/>
        </p:blipFill>
        <p:spPr>
          <a:xfrm>
            <a:off x="886560" y="2090633"/>
            <a:ext cx="1353116" cy="267673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A608681-A7F5-A03F-FB29-95992D8E4F23}"/>
              </a:ext>
            </a:extLst>
          </p:cNvPr>
          <p:cNvSpPr/>
          <p:nvPr/>
        </p:nvSpPr>
        <p:spPr>
          <a:xfrm>
            <a:off x="1237086" y="2895084"/>
            <a:ext cx="631995" cy="2405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920B93-2B54-6A32-3C38-791F32CB7351}"/>
              </a:ext>
            </a:extLst>
          </p:cNvPr>
          <p:cNvSpPr txBox="1"/>
          <p:nvPr/>
        </p:nvSpPr>
        <p:spPr>
          <a:xfrm>
            <a:off x="1869081" y="2895084"/>
            <a:ext cx="940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7867A3-FE2C-BB1A-F766-F4AF5C22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228" y="1894531"/>
            <a:ext cx="7607916" cy="306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9182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BB57ED-DF43-A942-5CDD-377C89707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149" y="1237637"/>
            <a:ext cx="5683702" cy="2812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BA186-A4A3-59DA-DE33-DECEAB91A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78" y="4478340"/>
            <a:ext cx="7454844" cy="14497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EE3C47-4065-A691-18E0-F75B309E08F9}"/>
              </a:ext>
            </a:extLst>
          </p:cNvPr>
          <p:cNvSpPr txBox="1"/>
          <p:nvPr/>
        </p:nvSpPr>
        <p:spPr>
          <a:xfrm>
            <a:off x="2737548" y="4110319"/>
            <a:ext cx="6716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Our first element </a:t>
            </a:r>
            <a:r>
              <a:rPr lang="de-DE" dirty="0">
                <a:solidFill>
                  <a:srgbClr val="FFFF00"/>
                </a:solidFill>
              </a:rPr>
              <a:t>directly caused an error</a:t>
            </a:r>
            <a:r>
              <a:rPr lang="de-DE" dirty="0">
                <a:solidFill>
                  <a:schemeClr val="bg1"/>
                </a:solidFill>
              </a:rPr>
              <a:t>, so we did not advance the iterator further</a:t>
            </a:r>
          </a:p>
        </p:txBody>
      </p:sp>
    </p:spTree>
    <p:extLst>
      <p:ext uri="{BB962C8B-B14F-4D97-AF65-F5344CB8AC3E}">
        <p14:creationId xmlns:p14="http://schemas.microsoft.com/office/powerpoint/2010/main" val="334298982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194958-42F6-0232-3196-02DD4ABE5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70" y="1941589"/>
            <a:ext cx="6032060" cy="29748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944E53-5501-41C4-E92F-6ED11B107041}"/>
              </a:ext>
            </a:extLst>
          </p:cNvPr>
          <p:cNvSpPr/>
          <p:nvPr/>
        </p:nvSpPr>
        <p:spPr>
          <a:xfrm>
            <a:off x="3210470" y="2195366"/>
            <a:ext cx="1003020" cy="26586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59152A-26DB-3BFF-CD24-FE8B262D5F86}"/>
              </a:ext>
            </a:extLst>
          </p:cNvPr>
          <p:cNvSpPr txBox="1"/>
          <p:nvPr/>
        </p:nvSpPr>
        <p:spPr>
          <a:xfrm>
            <a:off x="1820276" y="1591137"/>
            <a:ext cx="3783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Change range to something more reasonable</a:t>
            </a:r>
          </a:p>
        </p:txBody>
      </p:sp>
    </p:spTree>
    <p:extLst>
      <p:ext uri="{BB962C8B-B14F-4D97-AF65-F5344CB8AC3E}">
        <p14:creationId xmlns:p14="http://schemas.microsoft.com/office/powerpoint/2010/main" val="45058939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/>
              <a:t>Iterators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194958-42F6-0232-3196-02DD4ABE5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70" y="1941589"/>
            <a:ext cx="6032060" cy="29748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59152A-26DB-3BFF-CD24-FE8B262D5F86}"/>
              </a:ext>
            </a:extLst>
          </p:cNvPr>
          <p:cNvSpPr txBox="1"/>
          <p:nvPr/>
        </p:nvSpPr>
        <p:spPr>
          <a:xfrm>
            <a:off x="6310384" y="1199720"/>
            <a:ext cx="5089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successfully iterate over all numbers and build containers!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18E9DB-5838-FD16-77D0-76F080AA2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85" y="1507497"/>
            <a:ext cx="3370254" cy="384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1384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Next time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C30EF8-939E-0B23-76FD-B5669AF44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Multithreading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659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for today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747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CD282F-21D6-7062-2022-5F62382C8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228" y="1894531"/>
            <a:ext cx="7607916" cy="3068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EC6456-C1FA-C014-DA4C-CE2C42144348}"/>
              </a:ext>
            </a:extLst>
          </p:cNvPr>
          <p:cNvSpPr/>
          <p:nvPr/>
        </p:nvSpPr>
        <p:spPr>
          <a:xfrm>
            <a:off x="4026517" y="2316212"/>
            <a:ext cx="2998652" cy="132930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F543D-FE2C-D945-AB49-82CD9C827997}"/>
              </a:ext>
            </a:extLst>
          </p:cNvPr>
          <p:cNvSpPr txBox="1"/>
          <p:nvPr/>
        </p:nvSpPr>
        <p:spPr>
          <a:xfrm>
            <a:off x="7055003" y="2419619"/>
            <a:ext cx="36980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allows us to easily </a:t>
            </a:r>
            <a:r>
              <a:rPr lang="de-DE" dirty="0">
                <a:solidFill>
                  <a:srgbClr val="00FF00"/>
                </a:solidFill>
              </a:rPr>
              <a:t>parse whatever input we have into any form we want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If the given input is not a function, we throw a compiler error</a:t>
            </a:r>
            <a:endParaRPr lang="de-DE" dirty="0">
              <a:solidFill>
                <a:srgbClr val="FFFF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EC492E-AC3B-6B3C-1F94-FDE1BC1BE9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944"/>
          <a:stretch/>
        </p:blipFill>
        <p:spPr>
          <a:xfrm>
            <a:off x="886560" y="2090633"/>
            <a:ext cx="1353116" cy="26767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46A91DD-F04D-6072-4BE9-3CA25FA8F7E9}"/>
              </a:ext>
            </a:extLst>
          </p:cNvPr>
          <p:cNvSpPr/>
          <p:nvPr/>
        </p:nvSpPr>
        <p:spPr>
          <a:xfrm>
            <a:off x="1237086" y="2895084"/>
            <a:ext cx="631995" cy="2405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3027C9-2C9D-7C56-2910-A0760CD55A2E}"/>
              </a:ext>
            </a:extLst>
          </p:cNvPr>
          <p:cNvSpPr txBox="1"/>
          <p:nvPr/>
        </p:nvSpPr>
        <p:spPr>
          <a:xfrm>
            <a:off x="1869081" y="2895084"/>
            <a:ext cx="940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329252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01D004-1422-386C-765E-35EE57898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228" y="1894531"/>
            <a:ext cx="7607916" cy="3068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EC6456-C1FA-C014-DA4C-CE2C42144348}"/>
              </a:ext>
            </a:extLst>
          </p:cNvPr>
          <p:cNvSpPr/>
          <p:nvPr/>
        </p:nvSpPr>
        <p:spPr>
          <a:xfrm>
            <a:off x="4444733" y="2561930"/>
            <a:ext cx="2270266" cy="86706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F543D-FE2C-D945-AB49-82CD9C827997}"/>
              </a:ext>
            </a:extLst>
          </p:cNvPr>
          <p:cNvSpPr txBox="1"/>
          <p:nvPr/>
        </p:nvSpPr>
        <p:spPr>
          <a:xfrm>
            <a:off x="6714999" y="2733854"/>
            <a:ext cx="3923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transforms the input into a data structure</a:t>
            </a:r>
            <a:r>
              <a:rPr lang="de-DE" dirty="0">
                <a:solidFill>
                  <a:schemeClr val="bg1"/>
                </a:solidFill>
              </a:rPr>
              <a:t>, which we can now easily work with</a:t>
            </a:r>
            <a:endParaRPr lang="de-DE" dirty="0">
              <a:solidFill>
                <a:srgbClr val="FFFF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DFB7CA-4A31-0D76-E1BC-0996EE0C8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944"/>
          <a:stretch/>
        </p:blipFill>
        <p:spPr>
          <a:xfrm>
            <a:off x="886560" y="2090633"/>
            <a:ext cx="1353116" cy="26767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B5B0979-5407-B373-CAE2-7F8F2199ED78}"/>
              </a:ext>
            </a:extLst>
          </p:cNvPr>
          <p:cNvSpPr/>
          <p:nvPr/>
        </p:nvSpPr>
        <p:spPr>
          <a:xfrm>
            <a:off x="1237086" y="2895084"/>
            <a:ext cx="631995" cy="2405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FF6DD8-E45F-A7F4-C415-30961467BFDC}"/>
              </a:ext>
            </a:extLst>
          </p:cNvPr>
          <p:cNvSpPr txBox="1"/>
          <p:nvPr/>
        </p:nvSpPr>
        <p:spPr>
          <a:xfrm>
            <a:off x="1869081" y="2895084"/>
            <a:ext cx="940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675348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82891E-D32A-A2EE-8BA0-ECB5FF81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228" y="1894531"/>
            <a:ext cx="7607916" cy="3068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EC6456-C1FA-C014-DA4C-CE2C42144348}"/>
              </a:ext>
            </a:extLst>
          </p:cNvPr>
          <p:cNvSpPr/>
          <p:nvPr/>
        </p:nvSpPr>
        <p:spPr>
          <a:xfrm>
            <a:off x="4038599" y="3867065"/>
            <a:ext cx="2503187" cy="90030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F543D-FE2C-D945-AB49-82CD9C827997}"/>
              </a:ext>
            </a:extLst>
          </p:cNvPr>
          <p:cNvSpPr txBox="1"/>
          <p:nvPr/>
        </p:nvSpPr>
        <p:spPr>
          <a:xfrm>
            <a:off x="6541786" y="3931267"/>
            <a:ext cx="50166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quote!</a:t>
            </a:r>
            <a:r>
              <a:rPr lang="de-DE" dirty="0">
                <a:solidFill>
                  <a:schemeClr val="bg1"/>
                </a:solidFill>
              </a:rPr>
              <a:t> allows us to easily generate code using </a:t>
            </a:r>
            <a:r>
              <a:rPr lang="de-DE" dirty="0">
                <a:solidFill>
                  <a:srgbClr val="00FF00"/>
                </a:solidFill>
              </a:rPr>
              <a:t>Quasi-Quoting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# interpolates variables defined in the proc-macro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and inserts its value into the TokenStream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This macro invocation generates a function for us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FEB5AA-97DB-872D-66D8-D76D8885C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944"/>
          <a:stretch/>
        </p:blipFill>
        <p:spPr>
          <a:xfrm>
            <a:off x="886560" y="2090633"/>
            <a:ext cx="1353116" cy="26767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5E0B3C6-21FF-101B-1BC5-3A0528F678F2}"/>
              </a:ext>
            </a:extLst>
          </p:cNvPr>
          <p:cNvSpPr/>
          <p:nvPr/>
        </p:nvSpPr>
        <p:spPr>
          <a:xfrm>
            <a:off x="1237086" y="2895084"/>
            <a:ext cx="631995" cy="2405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E80E2E-DFD9-C27C-3162-6B8606D1F037}"/>
              </a:ext>
            </a:extLst>
          </p:cNvPr>
          <p:cNvSpPr txBox="1"/>
          <p:nvPr/>
        </p:nvSpPr>
        <p:spPr>
          <a:xfrm>
            <a:off x="1869081" y="2895084"/>
            <a:ext cx="940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2291255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47BAA1-05A2-0A5F-3636-AA1FAFF1A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228" y="1894531"/>
            <a:ext cx="7607916" cy="3068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EC6456-C1FA-C014-DA4C-CE2C42144348}"/>
              </a:ext>
            </a:extLst>
          </p:cNvPr>
          <p:cNvSpPr/>
          <p:nvPr/>
        </p:nvSpPr>
        <p:spPr>
          <a:xfrm>
            <a:off x="4038600" y="3645742"/>
            <a:ext cx="4903990" cy="23614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F543D-FE2C-D945-AB49-82CD9C827997}"/>
              </a:ext>
            </a:extLst>
          </p:cNvPr>
          <p:cNvSpPr txBox="1"/>
          <p:nvPr/>
        </p:nvSpPr>
        <p:spPr>
          <a:xfrm>
            <a:off x="5713615" y="3896186"/>
            <a:ext cx="4580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Combining both crates, we can now easily write macros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237660-5495-3C97-E774-4114CC3FB5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944"/>
          <a:stretch/>
        </p:blipFill>
        <p:spPr>
          <a:xfrm>
            <a:off x="886560" y="2090633"/>
            <a:ext cx="1353116" cy="26767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400E7AC-0FE8-8243-6BC1-F30B1787E1DA}"/>
              </a:ext>
            </a:extLst>
          </p:cNvPr>
          <p:cNvSpPr/>
          <p:nvPr/>
        </p:nvSpPr>
        <p:spPr>
          <a:xfrm>
            <a:off x="1237086" y="2895084"/>
            <a:ext cx="631995" cy="2405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5E8041-34A8-A086-A1C6-6061AE3294CC}"/>
              </a:ext>
            </a:extLst>
          </p:cNvPr>
          <p:cNvSpPr txBox="1"/>
          <p:nvPr/>
        </p:nvSpPr>
        <p:spPr>
          <a:xfrm>
            <a:off x="1869081" y="2895084"/>
            <a:ext cx="940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3500086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772BA9-E9D4-B50C-4F1B-0DBD308B6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944"/>
          <a:stretch/>
        </p:blipFill>
        <p:spPr>
          <a:xfrm>
            <a:off x="886560" y="2090633"/>
            <a:ext cx="1353116" cy="26767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2DFE7A-7FA0-F59D-135D-06A2B1D57D91}"/>
              </a:ext>
            </a:extLst>
          </p:cNvPr>
          <p:cNvSpPr/>
          <p:nvPr/>
        </p:nvSpPr>
        <p:spPr>
          <a:xfrm>
            <a:off x="1237086" y="2895084"/>
            <a:ext cx="631995" cy="2405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7E95C-233B-F1C3-EF47-2A08B625C893}"/>
              </a:ext>
            </a:extLst>
          </p:cNvPr>
          <p:cNvSpPr txBox="1"/>
          <p:nvPr/>
        </p:nvSpPr>
        <p:spPr>
          <a:xfrm>
            <a:off x="1869081" y="2895084"/>
            <a:ext cx="940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3924308-F1EB-0C69-0966-EC99D2987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67" y="1806626"/>
            <a:ext cx="9313035" cy="324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83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772BA9-E9D4-B50C-4F1B-0DBD308B6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944"/>
          <a:stretch/>
        </p:blipFill>
        <p:spPr>
          <a:xfrm>
            <a:off x="886560" y="2090633"/>
            <a:ext cx="1353116" cy="26767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2DFE7A-7FA0-F59D-135D-06A2B1D57D91}"/>
              </a:ext>
            </a:extLst>
          </p:cNvPr>
          <p:cNvSpPr/>
          <p:nvPr/>
        </p:nvSpPr>
        <p:spPr>
          <a:xfrm>
            <a:off x="1237086" y="2895084"/>
            <a:ext cx="631995" cy="2405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7E95C-233B-F1C3-EF47-2A08B625C893}"/>
              </a:ext>
            </a:extLst>
          </p:cNvPr>
          <p:cNvSpPr txBox="1"/>
          <p:nvPr/>
        </p:nvSpPr>
        <p:spPr>
          <a:xfrm>
            <a:off x="1869081" y="2895084"/>
            <a:ext cx="940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3924308-F1EB-0C69-0966-EC99D2987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67" y="1806626"/>
            <a:ext cx="9313035" cy="32447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3E1FC0-538E-D7B1-A74E-6C56A463BCCD}"/>
              </a:ext>
            </a:extLst>
          </p:cNvPr>
          <p:cNvSpPr/>
          <p:nvPr/>
        </p:nvSpPr>
        <p:spPr>
          <a:xfrm>
            <a:off x="2693667" y="1997984"/>
            <a:ext cx="4303306" cy="41490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1BA128-144A-ED5E-35E6-4EC3D38CF2F3}"/>
              </a:ext>
            </a:extLst>
          </p:cNvPr>
          <p:cNvSpPr/>
          <p:nvPr/>
        </p:nvSpPr>
        <p:spPr>
          <a:xfrm>
            <a:off x="3046878" y="4656609"/>
            <a:ext cx="5464696" cy="20944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7737C-7F8F-F217-A3DC-8EA45E31612E}"/>
              </a:ext>
            </a:extLst>
          </p:cNvPr>
          <p:cNvSpPr txBox="1"/>
          <p:nvPr/>
        </p:nvSpPr>
        <p:spPr>
          <a:xfrm>
            <a:off x="4490053" y="5051373"/>
            <a:ext cx="373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Idea: Build a new block out of the given input</a:t>
            </a:r>
          </a:p>
        </p:txBody>
      </p:sp>
    </p:spTree>
    <p:extLst>
      <p:ext uri="{BB962C8B-B14F-4D97-AF65-F5344CB8AC3E}">
        <p14:creationId xmlns:p14="http://schemas.microsoft.com/office/powerpoint/2010/main" val="673921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772BA9-E9D4-B50C-4F1B-0DBD308B6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944"/>
          <a:stretch/>
        </p:blipFill>
        <p:spPr>
          <a:xfrm>
            <a:off x="886560" y="2090633"/>
            <a:ext cx="1353116" cy="26767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2DFE7A-7FA0-F59D-135D-06A2B1D57D91}"/>
              </a:ext>
            </a:extLst>
          </p:cNvPr>
          <p:cNvSpPr/>
          <p:nvPr/>
        </p:nvSpPr>
        <p:spPr>
          <a:xfrm>
            <a:off x="1237086" y="2895084"/>
            <a:ext cx="631995" cy="2405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7E95C-233B-F1C3-EF47-2A08B625C893}"/>
              </a:ext>
            </a:extLst>
          </p:cNvPr>
          <p:cNvSpPr txBox="1"/>
          <p:nvPr/>
        </p:nvSpPr>
        <p:spPr>
          <a:xfrm>
            <a:off x="1869081" y="2895084"/>
            <a:ext cx="940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3924308-F1EB-0C69-0966-EC99D2987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67" y="1806626"/>
            <a:ext cx="9313035" cy="32447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3E1FC0-538E-D7B1-A74E-6C56A463BCCD}"/>
              </a:ext>
            </a:extLst>
          </p:cNvPr>
          <p:cNvSpPr/>
          <p:nvPr/>
        </p:nvSpPr>
        <p:spPr>
          <a:xfrm flipV="1">
            <a:off x="3077539" y="2412886"/>
            <a:ext cx="8929163" cy="224370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9F6CA-5D12-B1B9-ECEA-5BC1F38E1D92}"/>
              </a:ext>
            </a:extLst>
          </p:cNvPr>
          <p:cNvSpPr txBox="1"/>
          <p:nvPr/>
        </p:nvSpPr>
        <p:spPr>
          <a:xfrm>
            <a:off x="4277448" y="4251037"/>
            <a:ext cx="6619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Iterate over all statements, and </a:t>
            </a:r>
            <a:r>
              <a:rPr lang="de-DE" dirty="0">
                <a:solidFill>
                  <a:srgbClr val="00FF00"/>
                </a:solidFill>
              </a:rPr>
              <a:t>replace relevant statements with custom behavior</a:t>
            </a:r>
          </a:p>
        </p:txBody>
      </p:sp>
    </p:spTree>
    <p:extLst>
      <p:ext uri="{BB962C8B-B14F-4D97-AF65-F5344CB8AC3E}">
        <p14:creationId xmlns:p14="http://schemas.microsoft.com/office/powerpoint/2010/main" val="1473145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772BA9-E9D4-B50C-4F1B-0DBD308B6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944"/>
          <a:stretch/>
        </p:blipFill>
        <p:spPr>
          <a:xfrm>
            <a:off x="886560" y="2090633"/>
            <a:ext cx="1353116" cy="26767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2DFE7A-7FA0-F59D-135D-06A2B1D57D91}"/>
              </a:ext>
            </a:extLst>
          </p:cNvPr>
          <p:cNvSpPr/>
          <p:nvPr/>
        </p:nvSpPr>
        <p:spPr>
          <a:xfrm>
            <a:off x="1237086" y="2895084"/>
            <a:ext cx="631995" cy="2405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7E95C-233B-F1C3-EF47-2A08B625C893}"/>
              </a:ext>
            </a:extLst>
          </p:cNvPr>
          <p:cNvSpPr txBox="1"/>
          <p:nvPr/>
        </p:nvSpPr>
        <p:spPr>
          <a:xfrm>
            <a:off x="1869081" y="2895084"/>
            <a:ext cx="940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3924308-F1EB-0C69-0966-EC99D2987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67" y="1806626"/>
            <a:ext cx="9313035" cy="32447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3E1FC0-538E-D7B1-A74E-6C56A463BCCD}"/>
              </a:ext>
            </a:extLst>
          </p:cNvPr>
          <p:cNvSpPr/>
          <p:nvPr/>
        </p:nvSpPr>
        <p:spPr>
          <a:xfrm flipV="1">
            <a:off x="3762982" y="3226582"/>
            <a:ext cx="8305486" cy="83383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9F6CA-5D12-B1B9-ECEA-5BC1F38E1D92}"/>
              </a:ext>
            </a:extLst>
          </p:cNvPr>
          <p:cNvSpPr txBox="1"/>
          <p:nvPr/>
        </p:nvSpPr>
        <p:spPr>
          <a:xfrm>
            <a:off x="7350184" y="4060418"/>
            <a:ext cx="3658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Recursively replace all blocks we encounter</a:t>
            </a:r>
          </a:p>
        </p:txBody>
      </p:sp>
    </p:spTree>
    <p:extLst>
      <p:ext uri="{BB962C8B-B14F-4D97-AF65-F5344CB8AC3E}">
        <p14:creationId xmlns:p14="http://schemas.microsoft.com/office/powerpoint/2010/main" val="927062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772BA9-E9D4-B50C-4F1B-0DBD308B6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944"/>
          <a:stretch/>
        </p:blipFill>
        <p:spPr>
          <a:xfrm>
            <a:off x="886560" y="2090633"/>
            <a:ext cx="1353116" cy="26767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2DFE7A-7FA0-F59D-135D-06A2B1D57D91}"/>
              </a:ext>
            </a:extLst>
          </p:cNvPr>
          <p:cNvSpPr/>
          <p:nvPr/>
        </p:nvSpPr>
        <p:spPr>
          <a:xfrm>
            <a:off x="1237086" y="2895084"/>
            <a:ext cx="631995" cy="2405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7E95C-233B-F1C3-EF47-2A08B625C893}"/>
              </a:ext>
            </a:extLst>
          </p:cNvPr>
          <p:cNvSpPr txBox="1"/>
          <p:nvPr/>
        </p:nvSpPr>
        <p:spPr>
          <a:xfrm>
            <a:off x="1869081" y="2895084"/>
            <a:ext cx="940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3924308-F1EB-0C69-0966-EC99D2987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42" b="23385"/>
          <a:stretch/>
        </p:blipFill>
        <p:spPr>
          <a:xfrm>
            <a:off x="2693667" y="4024165"/>
            <a:ext cx="9313035" cy="2684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3E1FC0-538E-D7B1-A74E-6C56A463BCCD}"/>
              </a:ext>
            </a:extLst>
          </p:cNvPr>
          <p:cNvSpPr/>
          <p:nvPr/>
        </p:nvSpPr>
        <p:spPr>
          <a:xfrm flipV="1">
            <a:off x="3768356" y="4024165"/>
            <a:ext cx="2966785" cy="24974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04D6B4-BF0B-4579-8228-6BF677249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525" y="1802756"/>
            <a:ext cx="2966784" cy="20621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F26557-60FA-4629-D40F-5988DB38B348}"/>
              </a:ext>
            </a:extLst>
          </p:cNvPr>
          <p:cNvSpPr txBox="1"/>
          <p:nvPr/>
        </p:nvSpPr>
        <p:spPr>
          <a:xfrm>
            <a:off x="6867405" y="2464503"/>
            <a:ext cx="37032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Rust is </a:t>
            </a:r>
            <a:r>
              <a:rPr lang="de-DE" dirty="0">
                <a:solidFill>
                  <a:srgbClr val="00FF00"/>
                </a:solidFill>
              </a:rPr>
              <a:t>expression-based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Everything is an expression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 (except let)</a:t>
            </a:r>
            <a:b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don‘t want to replace macros or items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433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772BA9-E9D4-B50C-4F1B-0DBD308B6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944"/>
          <a:stretch/>
        </p:blipFill>
        <p:spPr>
          <a:xfrm>
            <a:off x="886560" y="2090633"/>
            <a:ext cx="1353116" cy="26767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2DFE7A-7FA0-F59D-135D-06A2B1D57D91}"/>
              </a:ext>
            </a:extLst>
          </p:cNvPr>
          <p:cNvSpPr/>
          <p:nvPr/>
        </p:nvSpPr>
        <p:spPr>
          <a:xfrm>
            <a:off x="1237086" y="2895084"/>
            <a:ext cx="631995" cy="2405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7E95C-233B-F1C3-EF47-2A08B625C893}"/>
              </a:ext>
            </a:extLst>
          </p:cNvPr>
          <p:cNvSpPr txBox="1"/>
          <p:nvPr/>
        </p:nvSpPr>
        <p:spPr>
          <a:xfrm>
            <a:off x="1869081" y="2895084"/>
            <a:ext cx="940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DB8ED2-C776-8136-744E-BCBBE415B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003" y="1675949"/>
            <a:ext cx="8903985" cy="350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1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9EFED-2582-6014-3EB1-383A63F91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873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B6518DF-D64E-794A-8E58-4A10B22AA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003" y="1675949"/>
            <a:ext cx="8903985" cy="3506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772BA9-E9D4-B50C-4F1B-0DBD308B6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944"/>
          <a:stretch/>
        </p:blipFill>
        <p:spPr>
          <a:xfrm>
            <a:off x="886560" y="2090633"/>
            <a:ext cx="1353116" cy="26767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2DFE7A-7FA0-F59D-135D-06A2B1D57D91}"/>
              </a:ext>
            </a:extLst>
          </p:cNvPr>
          <p:cNvSpPr/>
          <p:nvPr/>
        </p:nvSpPr>
        <p:spPr>
          <a:xfrm>
            <a:off x="1237086" y="2895084"/>
            <a:ext cx="631995" cy="2405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7E95C-233B-F1C3-EF47-2A08B625C893}"/>
              </a:ext>
            </a:extLst>
          </p:cNvPr>
          <p:cNvSpPr txBox="1"/>
          <p:nvPr/>
        </p:nvSpPr>
        <p:spPr>
          <a:xfrm>
            <a:off x="1869081" y="2895084"/>
            <a:ext cx="940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DF5B01-D59C-E61B-3650-3CF9AB580094}"/>
              </a:ext>
            </a:extLst>
          </p:cNvPr>
          <p:cNvSpPr/>
          <p:nvPr/>
        </p:nvSpPr>
        <p:spPr>
          <a:xfrm>
            <a:off x="3427993" y="2066463"/>
            <a:ext cx="3991940" cy="16882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239A8-2923-6A90-6313-067558DE1B9B}"/>
              </a:ext>
            </a:extLst>
          </p:cNvPr>
          <p:cNvSpPr txBox="1"/>
          <p:nvPr/>
        </p:nvSpPr>
        <p:spPr>
          <a:xfrm>
            <a:off x="4022417" y="1132367"/>
            <a:ext cx="6439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using </a:t>
            </a:r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>
                <a:solidFill>
                  <a:srgbClr val="FFFF00"/>
                </a:solidFill>
              </a:rPr>
              <a:t>pattern matching </a:t>
            </a:r>
            <a:r>
              <a:rPr lang="de-DE" dirty="0">
                <a:solidFill>
                  <a:schemeClr val="bg1"/>
                </a:solidFill>
              </a:rPr>
              <a:t>makes </a:t>
            </a:r>
            <a:r>
              <a:rPr lang="de-DE" dirty="0">
                <a:solidFill>
                  <a:srgbClr val="00FF00"/>
                </a:solidFill>
              </a:rPr>
              <a:t>developing procedural macros a breeze</a:t>
            </a:r>
            <a:br>
              <a:rPr lang="de-DE" dirty="0">
                <a:solidFill>
                  <a:srgbClr val="00FF00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If our input doesn‘t have this form,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we simply don‘t match that case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F4D6E9-A7DB-FD0F-51F3-D72F00654E3B}"/>
              </a:ext>
            </a:extLst>
          </p:cNvPr>
          <p:cNvSpPr/>
          <p:nvPr/>
        </p:nvSpPr>
        <p:spPr>
          <a:xfrm>
            <a:off x="4579384" y="1680114"/>
            <a:ext cx="2840549" cy="16882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BA382C-685C-2658-2636-3B44C798A632}"/>
              </a:ext>
            </a:extLst>
          </p:cNvPr>
          <p:cNvSpPr/>
          <p:nvPr/>
        </p:nvSpPr>
        <p:spPr>
          <a:xfrm>
            <a:off x="7567632" y="1680114"/>
            <a:ext cx="4117895" cy="16882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86A53C-576F-944E-055A-4A668B49C60F}"/>
              </a:ext>
            </a:extLst>
          </p:cNvPr>
          <p:cNvSpPr/>
          <p:nvPr/>
        </p:nvSpPr>
        <p:spPr>
          <a:xfrm>
            <a:off x="4273914" y="1877137"/>
            <a:ext cx="793554" cy="16882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736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7BB850-FE13-732A-3C10-DDA6C04DE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003" y="1675949"/>
            <a:ext cx="8903985" cy="3506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772BA9-E9D4-B50C-4F1B-0DBD308B6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944"/>
          <a:stretch/>
        </p:blipFill>
        <p:spPr>
          <a:xfrm>
            <a:off x="886560" y="2090633"/>
            <a:ext cx="1353116" cy="26767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2DFE7A-7FA0-F59D-135D-06A2B1D57D91}"/>
              </a:ext>
            </a:extLst>
          </p:cNvPr>
          <p:cNvSpPr/>
          <p:nvPr/>
        </p:nvSpPr>
        <p:spPr>
          <a:xfrm>
            <a:off x="1237086" y="2895084"/>
            <a:ext cx="631995" cy="2405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7E95C-233B-F1C3-EF47-2A08B625C893}"/>
              </a:ext>
            </a:extLst>
          </p:cNvPr>
          <p:cNvSpPr txBox="1"/>
          <p:nvPr/>
        </p:nvSpPr>
        <p:spPr>
          <a:xfrm>
            <a:off x="1869081" y="2895084"/>
            <a:ext cx="940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DF5B01-D59C-E61B-3650-3CF9AB580094}"/>
              </a:ext>
            </a:extLst>
          </p:cNvPr>
          <p:cNvSpPr/>
          <p:nvPr/>
        </p:nvSpPr>
        <p:spPr>
          <a:xfrm flipV="1">
            <a:off x="3154075" y="2255788"/>
            <a:ext cx="7419933" cy="235649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239A8-2923-6A90-6313-067558DE1B9B}"/>
              </a:ext>
            </a:extLst>
          </p:cNvPr>
          <p:cNvSpPr txBox="1"/>
          <p:nvPr/>
        </p:nvSpPr>
        <p:spPr>
          <a:xfrm>
            <a:off x="4038600" y="3917798"/>
            <a:ext cx="6110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Using </a:t>
            </a:r>
            <a:r>
              <a:rPr lang="de-DE" dirty="0">
                <a:solidFill>
                  <a:srgbClr val="FFFF00"/>
                </a:solidFill>
              </a:rPr>
              <a:t>quote!</a:t>
            </a:r>
            <a:r>
              <a:rPr lang="de-DE" dirty="0">
                <a:solidFill>
                  <a:schemeClr val="bg1"/>
                </a:solidFill>
              </a:rPr>
              <a:t> also really helps, here: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Replace original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&lt;expr&gt;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with a big block, where we print our custom info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1630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518336-D79C-F673-ADED-9F835594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003" y="1675949"/>
            <a:ext cx="8903985" cy="3506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772BA9-E9D4-B50C-4F1B-0DBD308B6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944"/>
          <a:stretch/>
        </p:blipFill>
        <p:spPr>
          <a:xfrm>
            <a:off x="886560" y="2090633"/>
            <a:ext cx="1353116" cy="26767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2DFE7A-7FA0-F59D-135D-06A2B1D57D91}"/>
              </a:ext>
            </a:extLst>
          </p:cNvPr>
          <p:cNvSpPr/>
          <p:nvPr/>
        </p:nvSpPr>
        <p:spPr>
          <a:xfrm>
            <a:off x="1237086" y="2895084"/>
            <a:ext cx="631995" cy="2405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7E95C-233B-F1C3-EF47-2A08B625C893}"/>
              </a:ext>
            </a:extLst>
          </p:cNvPr>
          <p:cNvSpPr txBox="1"/>
          <p:nvPr/>
        </p:nvSpPr>
        <p:spPr>
          <a:xfrm>
            <a:off x="1869081" y="2895084"/>
            <a:ext cx="940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DF5B01-D59C-E61B-3650-3CF9AB580094}"/>
              </a:ext>
            </a:extLst>
          </p:cNvPr>
          <p:cNvSpPr/>
          <p:nvPr/>
        </p:nvSpPr>
        <p:spPr>
          <a:xfrm flipV="1">
            <a:off x="3871092" y="2634439"/>
            <a:ext cx="6702915" cy="60825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239A8-2923-6A90-6313-067558DE1B9B}"/>
              </a:ext>
            </a:extLst>
          </p:cNvPr>
          <p:cNvSpPr txBox="1"/>
          <p:nvPr/>
        </p:nvSpPr>
        <p:spPr>
          <a:xfrm>
            <a:off x="6783353" y="3796952"/>
            <a:ext cx="3586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</a:t>
            </a:r>
            <a:r>
              <a:rPr lang="de-DE" dirty="0">
                <a:solidFill>
                  <a:srgbClr val="00FF00"/>
                </a:solidFill>
              </a:rPr>
              <a:t>declare local helper variables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Will be visible when using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cargo expand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868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08B76D-890A-8204-A01D-573A5A8B1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003" y="1675949"/>
            <a:ext cx="8903985" cy="3506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772BA9-E9D4-B50C-4F1B-0DBD308B6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944"/>
          <a:stretch/>
        </p:blipFill>
        <p:spPr>
          <a:xfrm>
            <a:off x="886560" y="2090633"/>
            <a:ext cx="1353116" cy="26767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2DFE7A-7FA0-F59D-135D-06A2B1D57D91}"/>
              </a:ext>
            </a:extLst>
          </p:cNvPr>
          <p:cNvSpPr/>
          <p:nvPr/>
        </p:nvSpPr>
        <p:spPr>
          <a:xfrm>
            <a:off x="1237086" y="2895084"/>
            <a:ext cx="631995" cy="2405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7E95C-233B-F1C3-EF47-2A08B625C893}"/>
              </a:ext>
            </a:extLst>
          </p:cNvPr>
          <p:cNvSpPr txBox="1"/>
          <p:nvPr/>
        </p:nvSpPr>
        <p:spPr>
          <a:xfrm>
            <a:off x="1869081" y="2895084"/>
            <a:ext cx="940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DF5B01-D59C-E61B-3650-3CF9AB580094}"/>
              </a:ext>
            </a:extLst>
          </p:cNvPr>
          <p:cNvSpPr/>
          <p:nvPr/>
        </p:nvSpPr>
        <p:spPr>
          <a:xfrm flipV="1">
            <a:off x="4221547" y="2634435"/>
            <a:ext cx="145015" cy="60825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239A8-2923-6A90-6313-067558DE1B9B}"/>
              </a:ext>
            </a:extLst>
          </p:cNvPr>
          <p:cNvSpPr txBox="1"/>
          <p:nvPr/>
        </p:nvSpPr>
        <p:spPr>
          <a:xfrm>
            <a:off x="5428257" y="3792924"/>
            <a:ext cx="42017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Convention: Prefix helper variables with </a:t>
            </a:r>
            <a:r>
              <a:rPr lang="de-DE" dirty="0">
                <a:solidFill>
                  <a:srgbClr val="FFFF00"/>
                </a:solidFill>
              </a:rPr>
              <a:t>_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Disables unused-warnings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Prevents name clashes and variable shadowing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816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4E0B63-6AD8-F47D-C080-BFC63866B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557" b="32680"/>
          <a:stretch/>
        </p:blipFill>
        <p:spPr>
          <a:xfrm>
            <a:off x="2810003" y="2817449"/>
            <a:ext cx="8903985" cy="121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772BA9-E9D4-B50C-4F1B-0DBD308B6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944"/>
          <a:stretch/>
        </p:blipFill>
        <p:spPr>
          <a:xfrm>
            <a:off x="886560" y="2090633"/>
            <a:ext cx="1353116" cy="26767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2DFE7A-7FA0-F59D-135D-06A2B1D57D91}"/>
              </a:ext>
            </a:extLst>
          </p:cNvPr>
          <p:cNvSpPr/>
          <p:nvPr/>
        </p:nvSpPr>
        <p:spPr>
          <a:xfrm>
            <a:off x="1237086" y="2895084"/>
            <a:ext cx="631995" cy="2405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7E95C-233B-F1C3-EF47-2A08B625C893}"/>
              </a:ext>
            </a:extLst>
          </p:cNvPr>
          <p:cNvSpPr txBox="1"/>
          <p:nvPr/>
        </p:nvSpPr>
        <p:spPr>
          <a:xfrm>
            <a:off x="1869081" y="2895084"/>
            <a:ext cx="940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DF5B01-D59C-E61B-3650-3CF9AB580094}"/>
              </a:ext>
            </a:extLst>
          </p:cNvPr>
          <p:cNvSpPr/>
          <p:nvPr/>
        </p:nvSpPr>
        <p:spPr>
          <a:xfrm>
            <a:off x="3850952" y="2817449"/>
            <a:ext cx="6706944" cy="12188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4820D5-A5D3-7239-AF08-72BEBEBDB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726" y="1699602"/>
            <a:ext cx="6803396" cy="1080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E569D9-1AAE-4159-DCA8-06E11BF0EA70}"/>
              </a:ext>
            </a:extLst>
          </p:cNvPr>
          <p:cNvSpPr txBox="1"/>
          <p:nvPr/>
        </p:nvSpPr>
        <p:spPr>
          <a:xfrm>
            <a:off x="6187158" y="1391825"/>
            <a:ext cx="2034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at </a:t>
            </a:r>
            <a:r>
              <a:rPr lang="de-DE" dirty="0">
                <a:solidFill>
                  <a:srgbClr val="FFFF00"/>
                </a:solidFill>
              </a:rPr>
              <a:t>runtime</a:t>
            </a:r>
            <a:r>
              <a:rPr lang="de-DE" dirty="0">
                <a:solidFill>
                  <a:schemeClr val="bg1"/>
                </a:solidFill>
              </a:rPr>
              <a:t>, we print this</a:t>
            </a:r>
          </a:p>
        </p:txBody>
      </p:sp>
    </p:spTree>
    <p:extLst>
      <p:ext uri="{BB962C8B-B14F-4D97-AF65-F5344CB8AC3E}">
        <p14:creationId xmlns:p14="http://schemas.microsoft.com/office/powerpoint/2010/main" val="2353999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102600-20C4-57BE-5D52-A4EE1003A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003" y="1675949"/>
            <a:ext cx="8903985" cy="3506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772BA9-E9D4-B50C-4F1B-0DBD308B6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944"/>
          <a:stretch/>
        </p:blipFill>
        <p:spPr>
          <a:xfrm>
            <a:off x="886560" y="2090633"/>
            <a:ext cx="1353116" cy="26767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2DFE7A-7FA0-F59D-135D-06A2B1D57D91}"/>
              </a:ext>
            </a:extLst>
          </p:cNvPr>
          <p:cNvSpPr/>
          <p:nvPr/>
        </p:nvSpPr>
        <p:spPr>
          <a:xfrm>
            <a:off x="1237086" y="2895084"/>
            <a:ext cx="631995" cy="2405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7E95C-233B-F1C3-EF47-2A08B625C893}"/>
              </a:ext>
            </a:extLst>
          </p:cNvPr>
          <p:cNvSpPr txBox="1"/>
          <p:nvPr/>
        </p:nvSpPr>
        <p:spPr>
          <a:xfrm>
            <a:off x="1869081" y="2895084"/>
            <a:ext cx="940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DF5B01-D59C-E61B-3650-3CF9AB580094}"/>
              </a:ext>
            </a:extLst>
          </p:cNvPr>
          <p:cNvSpPr/>
          <p:nvPr/>
        </p:nvSpPr>
        <p:spPr>
          <a:xfrm flipV="1">
            <a:off x="3154522" y="4614293"/>
            <a:ext cx="5284543" cy="38080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239A8-2923-6A90-6313-067558DE1B9B}"/>
              </a:ext>
            </a:extLst>
          </p:cNvPr>
          <p:cNvSpPr txBox="1"/>
          <p:nvPr/>
        </p:nvSpPr>
        <p:spPr>
          <a:xfrm>
            <a:off x="3771017" y="4994550"/>
            <a:ext cx="6133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Parsing </a:t>
            </a:r>
            <a:r>
              <a:rPr lang="de-DE" dirty="0">
                <a:solidFill>
                  <a:srgbClr val="FFFF00"/>
                </a:solidFill>
              </a:rPr>
              <a:t>is a bit redundant</a:t>
            </a:r>
            <a:r>
              <a:rPr lang="de-DE" dirty="0">
                <a:solidFill>
                  <a:schemeClr val="bg1"/>
                </a:solidFill>
              </a:rPr>
              <a:t>, but </a:t>
            </a:r>
            <a:r>
              <a:rPr lang="de-DE" dirty="0">
                <a:solidFill>
                  <a:srgbClr val="00FF00"/>
                </a:solidFill>
              </a:rPr>
              <a:t>we‘re building a vector of statements</a:t>
            </a:r>
            <a:br>
              <a:rPr lang="de-DE" dirty="0">
                <a:solidFill>
                  <a:srgbClr val="00FF00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Our generated code  We know it‘s correct  We can easily unwrap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193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772BA9-E9D4-B50C-4F1B-0DBD308B6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944"/>
          <a:stretch/>
        </p:blipFill>
        <p:spPr>
          <a:xfrm>
            <a:off x="886560" y="2090633"/>
            <a:ext cx="1353116" cy="26767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2DFE7A-7FA0-F59D-135D-06A2B1D57D91}"/>
              </a:ext>
            </a:extLst>
          </p:cNvPr>
          <p:cNvSpPr/>
          <p:nvPr/>
        </p:nvSpPr>
        <p:spPr>
          <a:xfrm>
            <a:off x="1237086" y="2895084"/>
            <a:ext cx="631995" cy="2405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7E95C-233B-F1C3-EF47-2A08B625C893}"/>
              </a:ext>
            </a:extLst>
          </p:cNvPr>
          <p:cNvSpPr txBox="1"/>
          <p:nvPr/>
        </p:nvSpPr>
        <p:spPr>
          <a:xfrm>
            <a:off x="1869081" y="2895084"/>
            <a:ext cx="940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752089-0109-19FC-93CA-426F9003D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99" y="1925204"/>
            <a:ext cx="9095969" cy="300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72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772BA9-E9D4-B50C-4F1B-0DBD308B6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944"/>
          <a:stretch/>
        </p:blipFill>
        <p:spPr>
          <a:xfrm>
            <a:off x="886560" y="2090633"/>
            <a:ext cx="1353116" cy="26767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2DFE7A-7FA0-F59D-135D-06A2B1D57D91}"/>
              </a:ext>
            </a:extLst>
          </p:cNvPr>
          <p:cNvSpPr/>
          <p:nvPr/>
        </p:nvSpPr>
        <p:spPr>
          <a:xfrm>
            <a:off x="1237086" y="2895084"/>
            <a:ext cx="631995" cy="2405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7E95C-233B-F1C3-EF47-2A08B625C893}"/>
              </a:ext>
            </a:extLst>
          </p:cNvPr>
          <p:cNvSpPr txBox="1"/>
          <p:nvPr/>
        </p:nvSpPr>
        <p:spPr>
          <a:xfrm>
            <a:off x="1869081" y="2895084"/>
            <a:ext cx="940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752089-0109-19FC-93CA-426F9003D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99" y="1925204"/>
            <a:ext cx="9095969" cy="30075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55E23A-F247-D09F-B53E-2EB995FDBFD4}"/>
              </a:ext>
            </a:extLst>
          </p:cNvPr>
          <p:cNvSpPr/>
          <p:nvPr/>
        </p:nvSpPr>
        <p:spPr>
          <a:xfrm flipV="1">
            <a:off x="3222196" y="2831820"/>
            <a:ext cx="8680572" cy="141792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B2E67-4F9D-08A5-48F4-EC82A63BC7E3}"/>
              </a:ext>
            </a:extLst>
          </p:cNvPr>
          <p:cNvSpPr txBox="1"/>
          <p:nvPr/>
        </p:nvSpPr>
        <p:spPr>
          <a:xfrm>
            <a:off x="5033484" y="3853347"/>
            <a:ext cx="4642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Simpler this time, we just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log that we declared a variable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578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772BA9-E9D4-B50C-4F1B-0DBD308B6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944"/>
          <a:stretch/>
        </p:blipFill>
        <p:spPr>
          <a:xfrm>
            <a:off x="886560" y="2090633"/>
            <a:ext cx="1353116" cy="26767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2DFE7A-7FA0-F59D-135D-06A2B1D57D91}"/>
              </a:ext>
            </a:extLst>
          </p:cNvPr>
          <p:cNvSpPr/>
          <p:nvPr/>
        </p:nvSpPr>
        <p:spPr>
          <a:xfrm>
            <a:off x="1237086" y="2895084"/>
            <a:ext cx="631995" cy="2405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7E95C-233B-F1C3-EF47-2A08B625C893}"/>
              </a:ext>
            </a:extLst>
          </p:cNvPr>
          <p:cNvSpPr txBox="1"/>
          <p:nvPr/>
        </p:nvSpPr>
        <p:spPr>
          <a:xfrm>
            <a:off x="1869081" y="2895084"/>
            <a:ext cx="940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752089-0109-19FC-93CA-426F9003D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681" b="37845"/>
          <a:stretch/>
        </p:blipFill>
        <p:spPr>
          <a:xfrm>
            <a:off x="2806799" y="3299090"/>
            <a:ext cx="9095969" cy="495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E65492-1352-3617-9EFC-E87BF2045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464" y="2505722"/>
            <a:ext cx="4210638" cy="7144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9D1F31-5664-4988-6D54-0456C0ECFBEA}"/>
              </a:ext>
            </a:extLst>
          </p:cNvPr>
          <p:cNvSpPr/>
          <p:nvPr/>
        </p:nvSpPr>
        <p:spPr>
          <a:xfrm>
            <a:off x="4038600" y="3299089"/>
            <a:ext cx="7864168" cy="49547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3223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772BA9-E9D4-B50C-4F1B-0DBD308B6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944"/>
          <a:stretch/>
        </p:blipFill>
        <p:spPr>
          <a:xfrm>
            <a:off x="886560" y="2090633"/>
            <a:ext cx="1353116" cy="26767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2DFE7A-7FA0-F59D-135D-06A2B1D57D91}"/>
              </a:ext>
            </a:extLst>
          </p:cNvPr>
          <p:cNvSpPr/>
          <p:nvPr/>
        </p:nvSpPr>
        <p:spPr>
          <a:xfrm>
            <a:off x="1237086" y="2895084"/>
            <a:ext cx="631995" cy="2405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7E95C-233B-F1C3-EF47-2A08B625C893}"/>
              </a:ext>
            </a:extLst>
          </p:cNvPr>
          <p:cNvSpPr txBox="1"/>
          <p:nvPr/>
        </p:nvSpPr>
        <p:spPr>
          <a:xfrm>
            <a:off x="1869081" y="2895084"/>
            <a:ext cx="9409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752089-0109-19FC-93CA-426F9003D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99" y="1925204"/>
            <a:ext cx="9095969" cy="30075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0769EA-F902-C35F-8677-EB0B4B84A562}"/>
              </a:ext>
            </a:extLst>
          </p:cNvPr>
          <p:cNvSpPr/>
          <p:nvPr/>
        </p:nvSpPr>
        <p:spPr>
          <a:xfrm flipV="1">
            <a:off x="3231057" y="4246296"/>
            <a:ext cx="6279509" cy="47474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545EB-FD62-C204-9B04-D2F8DF56868A}"/>
              </a:ext>
            </a:extLst>
          </p:cNvPr>
          <p:cNvSpPr txBox="1"/>
          <p:nvPr/>
        </p:nvSpPr>
        <p:spPr>
          <a:xfrm>
            <a:off x="5839679" y="4721042"/>
            <a:ext cx="1367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Generate code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B18493-FAE8-2F1D-8754-D83EA50972E7}"/>
              </a:ext>
            </a:extLst>
          </p:cNvPr>
          <p:cNvSpPr/>
          <p:nvPr/>
        </p:nvSpPr>
        <p:spPr>
          <a:xfrm flipV="1">
            <a:off x="3231057" y="2626690"/>
            <a:ext cx="2787066" cy="20008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64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9EFED-2582-6014-3EB1-383A63F91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/>
              <a:t>Recap</a:t>
            </a:r>
          </a:p>
          <a:p>
            <a:pPr>
              <a:buFont typeface="+mj-lt"/>
              <a:buAutoNum type="arabicPeriod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532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40A7D5-6318-4E05-1128-A5C85AAF6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98" y="817723"/>
            <a:ext cx="11273204" cy="522255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68A98F-B8F6-D2B3-5694-21BBB3C69D51}"/>
              </a:ext>
            </a:extLst>
          </p:cNvPr>
          <p:cNvSpPr txBox="1"/>
          <p:nvPr/>
        </p:nvSpPr>
        <p:spPr>
          <a:xfrm>
            <a:off x="8153409" y="4156168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And that‘s it!</a:t>
            </a:r>
          </a:p>
        </p:txBody>
      </p:sp>
    </p:spTree>
    <p:extLst>
      <p:ext uri="{BB962C8B-B14F-4D97-AF65-F5344CB8AC3E}">
        <p14:creationId xmlns:p14="http://schemas.microsoft.com/office/powerpoint/2010/main" val="72236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6DFD7B-EBDF-8346-5958-284491B02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98" y="817723"/>
            <a:ext cx="11273204" cy="522255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F50640-577B-F6E3-744F-5D9CEB9DD696}"/>
              </a:ext>
            </a:extLst>
          </p:cNvPr>
          <p:cNvSpPr txBox="1"/>
          <p:nvPr/>
        </p:nvSpPr>
        <p:spPr>
          <a:xfrm>
            <a:off x="6224997" y="4156168"/>
            <a:ext cx="50273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And that‘s it!</a:t>
            </a:r>
          </a:p>
          <a:p>
            <a:pPr algn="ctr"/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We </a:t>
            </a:r>
            <a:r>
              <a:rPr lang="de-DE" dirty="0">
                <a:solidFill>
                  <a:srgbClr val="00FF00"/>
                </a:solidFill>
              </a:rPr>
              <a:t>only needed 60 lines of code to write this macro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can now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log every variable declaration in any function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7E9F4F-B80E-A00C-89C0-D46B9EE7A86B}"/>
              </a:ext>
            </a:extLst>
          </p:cNvPr>
          <p:cNvSpPr/>
          <p:nvPr/>
        </p:nvSpPr>
        <p:spPr>
          <a:xfrm>
            <a:off x="402821" y="5840881"/>
            <a:ext cx="306142" cy="23457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4586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6D99A0-DF0E-2437-151F-5E393625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989" y="844150"/>
            <a:ext cx="3106822" cy="516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77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E68274-F5C5-F712-125C-971E14E9E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989" y="844150"/>
            <a:ext cx="3106822" cy="5169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A6824-75A6-15F7-BA63-79234BA9C9D7}"/>
              </a:ext>
            </a:extLst>
          </p:cNvPr>
          <p:cNvSpPr txBox="1"/>
          <p:nvPr/>
        </p:nvSpPr>
        <p:spPr>
          <a:xfrm>
            <a:off x="7519252" y="595265"/>
            <a:ext cx="1268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cargo expand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4C4CD6-4AE9-90F7-57E6-80506FA56E1A}"/>
              </a:ext>
            </a:extLst>
          </p:cNvPr>
          <p:cNvSpPr/>
          <p:nvPr/>
        </p:nvSpPr>
        <p:spPr>
          <a:xfrm>
            <a:off x="2027989" y="4265857"/>
            <a:ext cx="3106822" cy="6807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704252-EFE0-0540-41FD-825E686CC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017" y="903042"/>
            <a:ext cx="3960766" cy="505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8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E68274-F5C5-F712-125C-971E14E9E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989" y="844150"/>
            <a:ext cx="3106822" cy="5169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A6824-75A6-15F7-BA63-79234BA9C9D7}"/>
              </a:ext>
            </a:extLst>
          </p:cNvPr>
          <p:cNvSpPr txBox="1"/>
          <p:nvPr/>
        </p:nvSpPr>
        <p:spPr>
          <a:xfrm>
            <a:off x="7519252" y="595265"/>
            <a:ext cx="1268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cargo expand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4C4CD6-4AE9-90F7-57E6-80506FA56E1A}"/>
              </a:ext>
            </a:extLst>
          </p:cNvPr>
          <p:cNvSpPr/>
          <p:nvPr/>
        </p:nvSpPr>
        <p:spPr>
          <a:xfrm>
            <a:off x="2027989" y="1893251"/>
            <a:ext cx="3106822" cy="110775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F18CFF-E1D0-4426-7066-C672D0B25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327" y="904715"/>
            <a:ext cx="4688146" cy="504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01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072FE1A-433A-185D-B2EA-F964464A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224" y="2396775"/>
            <a:ext cx="5452352" cy="2064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06445-A686-D327-8F0B-E6DE6FA1E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989" y="844150"/>
            <a:ext cx="3106822" cy="5169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A6824-75A6-15F7-BA63-79234BA9C9D7}"/>
              </a:ext>
            </a:extLst>
          </p:cNvPr>
          <p:cNvSpPr txBox="1"/>
          <p:nvPr/>
        </p:nvSpPr>
        <p:spPr>
          <a:xfrm>
            <a:off x="7683559" y="2088998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cargo run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622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072FE1A-433A-185D-B2EA-F964464A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224" y="2396775"/>
            <a:ext cx="5452352" cy="2064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06445-A686-D327-8F0B-E6DE6FA1E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989" y="844150"/>
            <a:ext cx="3106822" cy="5169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A6824-75A6-15F7-BA63-79234BA9C9D7}"/>
              </a:ext>
            </a:extLst>
          </p:cNvPr>
          <p:cNvSpPr txBox="1"/>
          <p:nvPr/>
        </p:nvSpPr>
        <p:spPr>
          <a:xfrm>
            <a:off x="7683559" y="2088998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cargo run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790DF1-8B92-1B1D-5405-5A3388265C2E}"/>
              </a:ext>
            </a:extLst>
          </p:cNvPr>
          <p:cNvSpPr/>
          <p:nvPr/>
        </p:nvSpPr>
        <p:spPr>
          <a:xfrm>
            <a:off x="2795567" y="3842897"/>
            <a:ext cx="680764" cy="20946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5BB343-7391-09CF-A93B-772418FBB547}"/>
              </a:ext>
            </a:extLst>
          </p:cNvPr>
          <p:cNvSpPr txBox="1"/>
          <p:nvPr/>
        </p:nvSpPr>
        <p:spPr>
          <a:xfrm>
            <a:off x="5790413" y="4803725"/>
            <a:ext cx="4725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a: i32 </a:t>
            </a:r>
            <a:r>
              <a:rPr lang="de-DE" dirty="0">
                <a:solidFill>
                  <a:schemeClr val="bg1"/>
                </a:solidFill>
              </a:rPr>
              <a:t>is </a:t>
            </a:r>
            <a:r>
              <a:rPr lang="de-DE" dirty="0">
                <a:solidFill>
                  <a:srgbClr val="FFFF00"/>
                </a:solidFill>
              </a:rPr>
              <a:t>Pat::Type</a:t>
            </a:r>
            <a:r>
              <a:rPr lang="de-DE" dirty="0">
                <a:solidFill>
                  <a:schemeClr val="bg1"/>
                </a:solidFill>
              </a:rPr>
              <a:t>, not </a:t>
            </a:r>
            <a:r>
              <a:rPr lang="de-DE" dirty="0">
                <a:solidFill>
                  <a:srgbClr val="FFFF00"/>
                </a:solidFill>
              </a:rPr>
              <a:t>Pat::Ident</a:t>
            </a:r>
            <a:r>
              <a:rPr lang="de-DE" dirty="0">
                <a:solidFill>
                  <a:schemeClr val="bg1"/>
                </a:solidFill>
              </a:rPr>
              <a:t>, so we don‘t log that :^)</a:t>
            </a:r>
          </a:p>
        </p:txBody>
      </p:sp>
    </p:spTree>
    <p:extLst>
      <p:ext uri="{BB962C8B-B14F-4D97-AF65-F5344CB8AC3E}">
        <p14:creationId xmlns:p14="http://schemas.microsoft.com/office/powerpoint/2010/main" val="3178422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262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16382E-9B15-D584-8F7D-6E80358C2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Rust has various properties that </a:t>
            </a:r>
            <a:r>
              <a:rPr lang="de-DE" dirty="0">
                <a:solidFill>
                  <a:srgbClr val="00FF00"/>
                </a:solidFill>
              </a:rPr>
              <a:t>make it a functional programming language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118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16382E-9B15-D584-8F7D-6E80358C2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Rust has various properties that </a:t>
            </a:r>
            <a:r>
              <a:rPr lang="de-DE" dirty="0">
                <a:solidFill>
                  <a:srgbClr val="00FF00"/>
                </a:solidFill>
              </a:rPr>
              <a:t>make it a functional programming language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Functional programming</a:t>
            </a:r>
            <a:r>
              <a:rPr lang="de-DE" dirty="0">
                <a:solidFill>
                  <a:schemeClr val="bg1"/>
                </a:solidFill>
              </a:rPr>
              <a:t>: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1261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9EFED-2582-6014-3EB1-383A63F91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/>
              <a:t>Recap</a:t>
            </a:r>
          </a:p>
          <a:p>
            <a:pPr>
              <a:buFont typeface="+mj-lt"/>
              <a:buAutoNum type="arabicPeriod"/>
            </a:pPr>
            <a:r>
              <a:rPr lang="de-DE" dirty="0"/>
              <a:t>Closures</a:t>
            </a:r>
          </a:p>
          <a:p>
            <a:pPr>
              <a:buFont typeface="+mj-lt"/>
              <a:buAutoNum type="arabicPeriod"/>
            </a:pPr>
            <a:r>
              <a:rPr lang="de-DE" dirty="0"/>
              <a:t>Iterators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324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16382E-9B15-D584-8F7D-6E80358C2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Rust has various properties that </a:t>
            </a:r>
            <a:r>
              <a:rPr lang="de-DE" dirty="0">
                <a:solidFill>
                  <a:srgbClr val="00FF00"/>
                </a:solidFill>
              </a:rPr>
              <a:t>make it a functional programming language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Functional programming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Programs are constructed by </a:t>
            </a:r>
            <a:r>
              <a:rPr lang="de-DE" dirty="0">
                <a:solidFill>
                  <a:srgbClr val="00FF00"/>
                </a:solidFill>
              </a:rPr>
              <a:t>applying and composing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0129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16382E-9B15-D584-8F7D-6E80358C2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Rust has various properties that </a:t>
            </a:r>
            <a:r>
              <a:rPr lang="de-DE" dirty="0">
                <a:solidFill>
                  <a:srgbClr val="00FF00"/>
                </a:solidFill>
              </a:rPr>
              <a:t>make it a functional programming language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Functional programming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Programs are constructed by </a:t>
            </a:r>
            <a:r>
              <a:rPr lang="de-DE" dirty="0">
                <a:solidFill>
                  <a:srgbClr val="00FF00"/>
                </a:solidFill>
              </a:rPr>
              <a:t>applying and composing functions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</a:rPr>
              <a:t>Functions are first-class citizen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769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6D014-CC80-7F1E-7B7A-AA3F44E3D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332" y="1630409"/>
            <a:ext cx="9525336" cy="359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73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6D014-CC80-7F1E-7B7A-AA3F44E3D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332" y="1630409"/>
            <a:ext cx="9525336" cy="35971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2A82F3-D15C-3C88-4A94-784C1A26CB45}"/>
              </a:ext>
            </a:extLst>
          </p:cNvPr>
          <p:cNvSpPr txBox="1"/>
          <p:nvPr/>
        </p:nvSpPr>
        <p:spPr>
          <a:xfrm>
            <a:off x="4514669" y="2236153"/>
            <a:ext cx="6343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Functions in Rust are </a:t>
            </a:r>
            <a:r>
              <a:rPr lang="de-DE" dirty="0">
                <a:solidFill>
                  <a:srgbClr val="FFFF00"/>
                </a:solidFill>
              </a:rPr>
              <a:t>first-class citizen</a:t>
            </a:r>
          </a:p>
          <a:p>
            <a:pPr lvl="1" algn="ctr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We can </a:t>
            </a:r>
            <a:r>
              <a:rPr lang="de-DE" dirty="0">
                <a:solidFill>
                  <a:srgbClr val="00FF00"/>
                </a:solidFill>
              </a:rPr>
              <a:t>do everything with functions that we can do with normal variables</a:t>
            </a:r>
          </a:p>
        </p:txBody>
      </p:sp>
    </p:spTree>
    <p:extLst>
      <p:ext uri="{BB962C8B-B14F-4D97-AF65-F5344CB8AC3E}">
        <p14:creationId xmlns:p14="http://schemas.microsoft.com/office/powerpoint/2010/main" val="18686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6D014-CC80-7F1E-7B7A-AA3F44E3D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332" y="1630409"/>
            <a:ext cx="9525336" cy="35971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ECB435-5584-0A16-4304-FDB67C28C331}"/>
              </a:ext>
            </a:extLst>
          </p:cNvPr>
          <p:cNvSpPr/>
          <p:nvPr/>
        </p:nvSpPr>
        <p:spPr>
          <a:xfrm>
            <a:off x="1824770" y="2996976"/>
            <a:ext cx="3641489" cy="29405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77D486-EBAC-D365-93C4-76468BD795AD}"/>
              </a:ext>
            </a:extLst>
          </p:cNvPr>
          <p:cNvSpPr txBox="1"/>
          <p:nvPr/>
        </p:nvSpPr>
        <p:spPr>
          <a:xfrm>
            <a:off x="5534104" y="2990116"/>
            <a:ext cx="3090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can </a:t>
            </a:r>
            <a:r>
              <a:rPr lang="de-DE" dirty="0">
                <a:solidFill>
                  <a:srgbClr val="FFFF00"/>
                </a:solidFill>
              </a:rPr>
              <a:t>assign functions to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6B6855-7D17-7DD5-3D94-7186CB637E8A}"/>
              </a:ext>
            </a:extLst>
          </p:cNvPr>
          <p:cNvSpPr txBox="1"/>
          <p:nvPr/>
        </p:nvSpPr>
        <p:spPr>
          <a:xfrm>
            <a:off x="4514669" y="2236153"/>
            <a:ext cx="6343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Functions in Rust are </a:t>
            </a:r>
            <a:r>
              <a:rPr lang="de-DE" dirty="0">
                <a:solidFill>
                  <a:srgbClr val="FFFF00"/>
                </a:solidFill>
              </a:rPr>
              <a:t>first-class citizen</a:t>
            </a:r>
          </a:p>
          <a:p>
            <a:pPr lvl="1" algn="ctr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We can </a:t>
            </a:r>
            <a:r>
              <a:rPr lang="de-DE" dirty="0">
                <a:solidFill>
                  <a:srgbClr val="00FF00"/>
                </a:solidFill>
              </a:rPr>
              <a:t>do everything with functions that we can do with normal variables</a:t>
            </a:r>
          </a:p>
        </p:txBody>
      </p:sp>
    </p:spTree>
    <p:extLst>
      <p:ext uri="{BB962C8B-B14F-4D97-AF65-F5344CB8AC3E}">
        <p14:creationId xmlns:p14="http://schemas.microsoft.com/office/powerpoint/2010/main" val="609122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6D014-CC80-7F1E-7B7A-AA3F44E3D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332" y="1630409"/>
            <a:ext cx="9525336" cy="3597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6D22E-16ED-D3AF-D4A3-F07C75EA82C0}"/>
              </a:ext>
            </a:extLst>
          </p:cNvPr>
          <p:cNvSpPr txBox="1"/>
          <p:nvPr/>
        </p:nvSpPr>
        <p:spPr>
          <a:xfrm>
            <a:off x="4514669" y="2236153"/>
            <a:ext cx="6343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Functions in Rust are </a:t>
            </a:r>
            <a:r>
              <a:rPr lang="de-DE" dirty="0">
                <a:solidFill>
                  <a:srgbClr val="FFFF00"/>
                </a:solidFill>
              </a:rPr>
              <a:t>first-class citizen</a:t>
            </a:r>
          </a:p>
          <a:p>
            <a:pPr lvl="1" algn="ctr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We can </a:t>
            </a:r>
            <a:r>
              <a:rPr lang="de-DE" dirty="0">
                <a:solidFill>
                  <a:srgbClr val="00FF00"/>
                </a:solidFill>
              </a:rPr>
              <a:t>do everything with functions that we can do with normal variables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ECB435-5584-0A16-4304-FDB67C28C331}"/>
              </a:ext>
            </a:extLst>
          </p:cNvPr>
          <p:cNvSpPr/>
          <p:nvPr/>
        </p:nvSpPr>
        <p:spPr>
          <a:xfrm>
            <a:off x="1824770" y="3559503"/>
            <a:ext cx="9071494" cy="57342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77D486-EBAC-D365-93C4-76468BD795AD}"/>
              </a:ext>
            </a:extLst>
          </p:cNvPr>
          <p:cNvSpPr txBox="1"/>
          <p:nvPr/>
        </p:nvSpPr>
        <p:spPr>
          <a:xfrm>
            <a:off x="4646746" y="3251726"/>
            <a:ext cx="3427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can </a:t>
            </a:r>
            <a:r>
              <a:rPr lang="de-DE" dirty="0">
                <a:solidFill>
                  <a:srgbClr val="FFFF00"/>
                </a:solidFill>
              </a:rPr>
              <a:t>put functions into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3926315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6D014-CC80-7F1E-7B7A-AA3F44E3D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332" y="1630409"/>
            <a:ext cx="9525336" cy="35971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ECB435-5584-0A16-4304-FDB67C28C331}"/>
              </a:ext>
            </a:extLst>
          </p:cNvPr>
          <p:cNvSpPr/>
          <p:nvPr/>
        </p:nvSpPr>
        <p:spPr>
          <a:xfrm>
            <a:off x="1824770" y="3299092"/>
            <a:ext cx="1111783" cy="26566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77D486-EBAC-D365-93C4-76468BD795AD}"/>
              </a:ext>
            </a:extLst>
          </p:cNvPr>
          <p:cNvSpPr txBox="1"/>
          <p:nvPr/>
        </p:nvSpPr>
        <p:spPr>
          <a:xfrm>
            <a:off x="4316899" y="4496437"/>
            <a:ext cx="4211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both </a:t>
            </a:r>
            <a:r>
              <a:rPr lang="de-DE" dirty="0">
                <a:solidFill>
                  <a:srgbClr val="FFFF00"/>
                </a:solidFill>
              </a:rPr>
              <a:t>p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>
                <a:solidFill>
                  <a:srgbClr val="FFFF00"/>
                </a:solidFill>
              </a:rPr>
              <a:t>func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are pointers to the original function</a:t>
            </a:r>
            <a:br>
              <a:rPr lang="de-DE" dirty="0">
                <a:solidFill>
                  <a:srgbClr val="00FF00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Indirect function call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6BE84E-9EBA-2067-06FF-D714515E3A59}"/>
              </a:ext>
            </a:extLst>
          </p:cNvPr>
          <p:cNvSpPr/>
          <p:nvPr/>
        </p:nvSpPr>
        <p:spPr>
          <a:xfrm>
            <a:off x="2380661" y="4412557"/>
            <a:ext cx="1019135" cy="26566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35ACD-A899-9857-8B93-B8BDC53008E9}"/>
              </a:ext>
            </a:extLst>
          </p:cNvPr>
          <p:cNvSpPr txBox="1"/>
          <p:nvPr/>
        </p:nvSpPr>
        <p:spPr>
          <a:xfrm>
            <a:off x="4514669" y="2236153"/>
            <a:ext cx="6343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Functions in Rust are </a:t>
            </a:r>
            <a:r>
              <a:rPr lang="de-DE" dirty="0">
                <a:solidFill>
                  <a:srgbClr val="FFFF00"/>
                </a:solidFill>
              </a:rPr>
              <a:t>first-class citizen</a:t>
            </a:r>
          </a:p>
          <a:p>
            <a:pPr lvl="1" algn="ctr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We can </a:t>
            </a:r>
            <a:r>
              <a:rPr lang="de-DE" dirty="0">
                <a:solidFill>
                  <a:srgbClr val="00FF00"/>
                </a:solidFill>
              </a:rPr>
              <a:t>do everything with functions that we can do with normal variables</a:t>
            </a:r>
          </a:p>
        </p:txBody>
      </p:sp>
    </p:spTree>
    <p:extLst>
      <p:ext uri="{BB962C8B-B14F-4D97-AF65-F5344CB8AC3E}">
        <p14:creationId xmlns:p14="http://schemas.microsoft.com/office/powerpoint/2010/main" val="39567614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6D014-CC80-7F1E-7B7A-AA3F44E3D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332" y="1630409"/>
            <a:ext cx="9525336" cy="35971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F9EFAE-B7E1-CED3-877B-6DE6C10AE3E7}"/>
              </a:ext>
            </a:extLst>
          </p:cNvPr>
          <p:cNvSpPr/>
          <p:nvPr/>
        </p:nvSpPr>
        <p:spPr>
          <a:xfrm>
            <a:off x="6735139" y="3568786"/>
            <a:ext cx="1675730" cy="26566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049E9-0726-75AB-5F7F-2F1EE31B44CC}"/>
              </a:ext>
            </a:extLst>
          </p:cNvPr>
          <p:cNvSpPr txBox="1"/>
          <p:nvPr/>
        </p:nvSpPr>
        <p:spPr>
          <a:xfrm>
            <a:off x="6377003" y="3177098"/>
            <a:ext cx="2392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Type signature for functions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E060B0-454D-316C-51F9-C3B811930F1B}"/>
              </a:ext>
            </a:extLst>
          </p:cNvPr>
          <p:cNvSpPr txBox="1"/>
          <p:nvPr/>
        </p:nvSpPr>
        <p:spPr>
          <a:xfrm>
            <a:off x="4514669" y="2236153"/>
            <a:ext cx="6343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Functions in Rust are </a:t>
            </a:r>
            <a:r>
              <a:rPr lang="de-DE" dirty="0">
                <a:solidFill>
                  <a:srgbClr val="FFFF00"/>
                </a:solidFill>
              </a:rPr>
              <a:t>first-class citizen</a:t>
            </a:r>
          </a:p>
          <a:p>
            <a:pPr lvl="1" algn="ctr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We can </a:t>
            </a:r>
            <a:r>
              <a:rPr lang="de-DE" dirty="0">
                <a:solidFill>
                  <a:srgbClr val="00FF00"/>
                </a:solidFill>
              </a:rPr>
              <a:t>do everything with functions that we can do with normal variables</a:t>
            </a:r>
          </a:p>
        </p:txBody>
      </p:sp>
    </p:spTree>
    <p:extLst>
      <p:ext uri="{BB962C8B-B14F-4D97-AF65-F5344CB8AC3E}">
        <p14:creationId xmlns:p14="http://schemas.microsoft.com/office/powerpoint/2010/main" val="3883260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76D014-CC80-7F1E-7B7A-AA3F44E3D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86" b="37954"/>
          <a:stretch/>
        </p:blipFill>
        <p:spPr>
          <a:xfrm>
            <a:off x="1333332" y="3568785"/>
            <a:ext cx="9525336" cy="293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0F71E6-6A09-AEED-504E-AAEA9E24A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972" y="3834452"/>
            <a:ext cx="8300766" cy="2935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CC5C19-9ED4-417E-DA67-C0301427580F}"/>
              </a:ext>
            </a:extLst>
          </p:cNvPr>
          <p:cNvSpPr txBox="1"/>
          <p:nvPr/>
        </p:nvSpPr>
        <p:spPr>
          <a:xfrm>
            <a:off x="6377003" y="3177098"/>
            <a:ext cx="2392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Type signature for functions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6BE84E-9EBA-2067-06FF-D714515E3A59}"/>
              </a:ext>
            </a:extLst>
          </p:cNvPr>
          <p:cNvSpPr/>
          <p:nvPr/>
        </p:nvSpPr>
        <p:spPr>
          <a:xfrm>
            <a:off x="6735139" y="3568786"/>
            <a:ext cx="1675730" cy="26566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5375BA-6E58-B3C1-DF1D-47513FD449FD}"/>
              </a:ext>
            </a:extLst>
          </p:cNvPr>
          <p:cNvSpPr/>
          <p:nvPr/>
        </p:nvSpPr>
        <p:spPr>
          <a:xfrm>
            <a:off x="6735139" y="3834452"/>
            <a:ext cx="898288" cy="26566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170ED6-69C8-E806-6237-12B71E5F6F3B}"/>
              </a:ext>
            </a:extLst>
          </p:cNvPr>
          <p:cNvSpPr txBox="1"/>
          <p:nvPr/>
        </p:nvSpPr>
        <p:spPr>
          <a:xfrm>
            <a:off x="6430621" y="4127986"/>
            <a:ext cx="2252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Those types are the same</a:t>
            </a:r>
          </a:p>
        </p:txBody>
      </p:sp>
    </p:spTree>
    <p:extLst>
      <p:ext uri="{BB962C8B-B14F-4D97-AF65-F5344CB8AC3E}">
        <p14:creationId xmlns:p14="http://schemas.microsoft.com/office/powerpoint/2010/main" val="4147647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7662A9-748F-2104-2E28-ED330CF2F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157" y="1280966"/>
            <a:ext cx="6487686" cy="429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02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653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7662A9-748F-2104-2E28-ED330CF2F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157" y="1280966"/>
            <a:ext cx="6487686" cy="42960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B3768B-17AC-EE24-C1EA-579695C6414F}"/>
              </a:ext>
            </a:extLst>
          </p:cNvPr>
          <p:cNvSpPr/>
          <p:nvPr/>
        </p:nvSpPr>
        <p:spPr>
          <a:xfrm>
            <a:off x="5011073" y="2715003"/>
            <a:ext cx="2159112" cy="34239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8B102-990A-3E07-2FFB-21F62683ED95}"/>
              </a:ext>
            </a:extLst>
          </p:cNvPr>
          <p:cNvSpPr txBox="1"/>
          <p:nvPr/>
        </p:nvSpPr>
        <p:spPr>
          <a:xfrm>
            <a:off x="5585456" y="3089625"/>
            <a:ext cx="3169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can </a:t>
            </a:r>
            <a:r>
              <a:rPr lang="de-DE" dirty="0">
                <a:solidFill>
                  <a:srgbClr val="FFFF00"/>
                </a:solidFill>
              </a:rPr>
              <a:t>pass functions as arguments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0978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7662A9-748F-2104-2E28-ED330CF2F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34" y="1920128"/>
            <a:ext cx="4557230" cy="301774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B3768B-17AC-EE24-C1EA-579695C6414F}"/>
              </a:ext>
            </a:extLst>
          </p:cNvPr>
          <p:cNvSpPr/>
          <p:nvPr/>
        </p:nvSpPr>
        <p:spPr>
          <a:xfrm>
            <a:off x="362734" y="2675252"/>
            <a:ext cx="2440890" cy="25066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8B102-990A-3E07-2FFB-21F62683ED95}"/>
              </a:ext>
            </a:extLst>
          </p:cNvPr>
          <p:cNvSpPr txBox="1"/>
          <p:nvPr/>
        </p:nvSpPr>
        <p:spPr>
          <a:xfrm>
            <a:off x="1739285" y="3530753"/>
            <a:ext cx="3180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Everything is </a:t>
            </a:r>
            <a:r>
              <a:rPr lang="de-DE" dirty="0">
                <a:solidFill>
                  <a:srgbClr val="00FF00"/>
                </a:solidFill>
              </a:rPr>
              <a:t>checked at compile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864A96-B341-CAF4-4B1A-5A01BF4B6A77}"/>
              </a:ext>
            </a:extLst>
          </p:cNvPr>
          <p:cNvSpPr/>
          <p:nvPr/>
        </p:nvSpPr>
        <p:spPr>
          <a:xfrm>
            <a:off x="818202" y="4443367"/>
            <a:ext cx="3959238" cy="25066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453562-AB2F-106A-9E01-A487D136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035" y="1832828"/>
            <a:ext cx="6817140" cy="319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8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08E81-0C42-01CC-BE8E-4960315F1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9758"/>
            <a:ext cx="5273080" cy="3498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E328B9-9D9D-5836-4618-0DAC5C03A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760" y="2784748"/>
            <a:ext cx="2865388" cy="128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13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08E81-0C42-01CC-BE8E-4960315F1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9758"/>
            <a:ext cx="5273080" cy="3498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E328B9-9D9D-5836-4618-0DAC5C03A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760" y="2784748"/>
            <a:ext cx="2865388" cy="12885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B12E29-189C-BB3C-6D5E-73E4FA175226}"/>
              </a:ext>
            </a:extLst>
          </p:cNvPr>
          <p:cNvSpPr/>
          <p:nvPr/>
        </p:nvSpPr>
        <p:spPr>
          <a:xfrm>
            <a:off x="1353473" y="4008054"/>
            <a:ext cx="4072504" cy="29405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3060F4-1EF4-BF63-CE91-105869C0E1AA}"/>
              </a:ext>
            </a:extLst>
          </p:cNvPr>
          <p:cNvSpPr/>
          <p:nvPr/>
        </p:nvSpPr>
        <p:spPr>
          <a:xfrm>
            <a:off x="1353473" y="2863150"/>
            <a:ext cx="1365558" cy="29405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FE0D89-081F-A8A9-F435-6E75C50D10EB}"/>
              </a:ext>
            </a:extLst>
          </p:cNvPr>
          <p:cNvSpPr/>
          <p:nvPr/>
        </p:nvSpPr>
        <p:spPr>
          <a:xfrm>
            <a:off x="7442759" y="3220987"/>
            <a:ext cx="1942933" cy="4325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9170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408E81-0C42-01CC-BE8E-4960315F1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9758"/>
            <a:ext cx="5273080" cy="3498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E328B9-9D9D-5836-4618-0DAC5C03A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760" y="2784748"/>
            <a:ext cx="2865388" cy="12885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B12E29-189C-BB3C-6D5E-73E4FA175226}"/>
              </a:ext>
            </a:extLst>
          </p:cNvPr>
          <p:cNvSpPr/>
          <p:nvPr/>
        </p:nvSpPr>
        <p:spPr>
          <a:xfrm>
            <a:off x="1353473" y="4304754"/>
            <a:ext cx="3947630" cy="60561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FE0D89-081F-A8A9-F435-6E75C50D10EB}"/>
              </a:ext>
            </a:extLst>
          </p:cNvPr>
          <p:cNvSpPr/>
          <p:nvPr/>
        </p:nvSpPr>
        <p:spPr>
          <a:xfrm>
            <a:off x="7442759" y="3652751"/>
            <a:ext cx="2148371" cy="4325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2766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876CC-A910-878E-2952-4DFDECADF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58" y="1142997"/>
            <a:ext cx="8358684" cy="4572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8FAB1-868C-547C-51F1-468BF3739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58" y="1142997"/>
            <a:ext cx="8358684" cy="45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903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6C24C1-714A-9FCE-C4E0-3E99A904D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58" y="1142997"/>
            <a:ext cx="8358684" cy="4572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6C0A4F-9166-1F64-56DC-DD22E07CD5B8}"/>
              </a:ext>
            </a:extLst>
          </p:cNvPr>
          <p:cNvSpPr/>
          <p:nvPr/>
        </p:nvSpPr>
        <p:spPr>
          <a:xfrm>
            <a:off x="1888463" y="1134400"/>
            <a:ext cx="8361928" cy="27144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44C75-F913-9137-7F95-B005920DB50B}"/>
              </a:ext>
            </a:extLst>
          </p:cNvPr>
          <p:cNvSpPr txBox="1"/>
          <p:nvPr/>
        </p:nvSpPr>
        <p:spPr>
          <a:xfrm>
            <a:off x="4813658" y="2569988"/>
            <a:ext cx="643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By accepting functions as parameters, we can now </a:t>
            </a:r>
            <a:r>
              <a:rPr lang="de-DE" dirty="0">
                <a:solidFill>
                  <a:srgbClr val="FFFF00"/>
                </a:solidFill>
              </a:rPr>
              <a:t>build higher-level functions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filter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: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Take a list, and collect all elements which satisfy a given predicate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8295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6C24C1-714A-9FCE-C4E0-3E99A904D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58" y="1142997"/>
            <a:ext cx="8358684" cy="4572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6C0A4F-9166-1F64-56DC-DD22E07CD5B8}"/>
              </a:ext>
            </a:extLst>
          </p:cNvPr>
          <p:cNvSpPr/>
          <p:nvPr/>
        </p:nvSpPr>
        <p:spPr>
          <a:xfrm>
            <a:off x="2380663" y="4912846"/>
            <a:ext cx="7782470" cy="27144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44C75-F913-9137-7F95-B005920DB50B}"/>
              </a:ext>
            </a:extLst>
          </p:cNvPr>
          <p:cNvSpPr txBox="1"/>
          <p:nvPr/>
        </p:nvSpPr>
        <p:spPr>
          <a:xfrm>
            <a:off x="7674289" y="2795340"/>
            <a:ext cx="3547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modified</a:t>
            </a:r>
            <a:r>
              <a:rPr lang="de-DE" dirty="0">
                <a:solidFill>
                  <a:schemeClr val="bg1"/>
                </a:solidFill>
              </a:rPr>
              <a:t> contains all even elements of </a:t>
            </a:r>
            <a:r>
              <a:rPr lang="de-DE" dirty="0">
                <a:solidFill>
                  <a:srgbClr val="FFFF00"/>
                </a:solidFill>
              </a:rPr>
              <a:t>vec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A9814E-6993-3690-0784-CEBAF935B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664" y="3103117"/>
            <a:ext cx="4423018" cy="65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544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6A6D68-68A5-D9A4-D090-4DBBB3128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636" y="1142997"/>
            <a:ext cx="9064728" cy="45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917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6612A0-51ED-9CFF-133C-8C0CC970E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636" y="1142997"/>
            <a:ext cx="9064728" cy="4572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6C0A4F-9166-1F64-56DC-DD22E07CD5B8}"/>
              </a:ext>
            </a:extLst>
          </p:cNvPr>
          <p:cNvSpPr/>
          <p:nvPr/>
        </p:nvSpPr>
        <p:spPr>
          <a:xfrm>
            <a:off x="1555817" y="1154540"/>
            <a:ext cx="8264920" cy="27144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44C75-F913-9137-7F95-B005920DB50B}"/>
              </a:ext>
            </a:extLst>
          </p:cNvPr>
          <p:cNvSpPr txBox="1"/>
          <p:nvPr/>
        </p:nvSpPr>
        <p:spPr>
          <a:xfrm>
            <a:off x="4813658" y="2460481"/>
            <a:ext cx="643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By accepting functions as parameters, we can now </a:t>
            </a:r>
            <a:r>
              <a:rPr lang="de-DE" dirty="0">
                <a:solidFill>
                  <a:srgbClr val="FFFF00"/>
                </a:solidFill>
              </a:rPr>
              <a:t>build higher-level functions</a:t>
            </a:r>
            <a:r>
              <a:rPr lang="de-DE" dirty="0">
                <a:solidFill>
                  <a:schemeClr val="bg1"/>
                </a:solidFill>
              </a:rPr>
              <a:t>:</a:t>
            </a:r>
            <a:b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map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: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Take a list, and apply a function to all elements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66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5E116B-CF04-C346-980A-441C15DE8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</a:t>
            </a:r>
            <a:r>
              <a:rPr lang="de-DE" dirty="0"/>
              <a:t> are powerful, but difficult to work with</a:t>
            </a:r>
          </a:p>
        </p:txBody>
      </p:sp>
    </p:spTree>
    <p:extLst>
      <p:ext uri="{BB962C8B-B14F-4D97-AF65-F5344CB8AC3E}">
        <p14:creationId xmlns:p14="http://schemas.microsoft.com/office/powerpoint/2010/main" val="6467034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6612A0-51ED-9CFF-133C-8C0CC970E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636" y="1142997"/>
            <a:ext cx="9064728" cy="4572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6C0A4F-9166-1F64-56DC-DD22E07CD5B8}"/>
              </a:ext>
            </a:extLst>
          </p:cNvPr>
          <p:cNvSpPr/>
          <p:nvPr/>
        </p:nvSpPr>
        <p:spPr>
          <a:xfrm>
            <a:off x="2110773" y="4822621"/>
            <a:ext cx="7709963" cy="27144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44C75-F913-9137-7F95-B005920DB50B}"/>
              </a:ext>
            </a:extLst>
          </p:cNvPr>
          <p:cNvSpPr txBox="1"/>
          <p:nvPr/>
        </p:nvSpPr>
        <p:spPr>
          <a:xfrm>
            <a:off x="7505973" y="2821545"/>
            <a:ext cx="3884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modified</a:t>
            </a:r>
            <a:r>
              <a:rPr lang="de-DE" dirty="0">
                <a:solidFill>
                  <a:schemeClr val="bg1"/>
                </a:solidFill>
              </a:rPr>
              <a:t> contains the first five square numbers</a:t>
            </a:r>
            <a:endParaRPr lang="de-DE" dirty="0">
              <a:solidFill>
                <a:srgbClr val="00FF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8FD631-A2AB-A795-77F8-6CEB982E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777" y="3131414"/>
            <a:ext cx="4386790" cy="59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623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22E08-78CC-DB85-36BD-286CE2114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661751"/>
            <a:ext cx="11353800" cy="153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351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DFBBCC-567C-EB94-9E19-2956CCD0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661751"/>
            <a:ext cx="11353800" cy="1534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273DF0-DAC7-7AD4-BD8E-781ECE5E1930}"/>
              </a:ext>
            </a:extLst>
          </p:cNvPr>
          <p:cNvSpPr/>
          <p:nvPr/>
        </p:nvSpPr>
        <p:spPr>
          <a:xfrm>
            <a:off x="4217518" y="3442091"/>
            <a:ext cx="7464244" cy="25478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75CDA-820B-BB07-273E-F0FCF57C828F}"/>
              </a:ext>
            </a:extLst>
          </p:cNvPr>
          <p:cNvSpPr txBox="1"/>
          <p:nvPr/>
        </p:nvSpPr>
        <p:spPr>
          <a:xfrm>
            <a:off x="4376877" y="1934290"/>
            <a:ext cx="7024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Composition</a:t>
            </a:r>
            <a:r>
              <a:rPr lang="de-DE" dirty="0">
                <a:solidFill>
                  <a:schemeClr val="bg1"/>
                </a:solidFill>
              </a:rPr>
              <a:t> means </a:t>
            </a:r>
            <a:r>
              <a:rPr lang="de-DE" dirty="0">
                <a:solidFill>
                  <a:srgbClr val="00FF00"/>
                </a:solidFill>
              </a:rPr>
              <a:t>passing the output of one function directly to the next function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Filter our original vector, only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keep the even numbers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which we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square directly after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9108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ED55C5-1572-6C5C-7077-8CA170903229}"/>
              </a:ext>
            </a:extLst>
          </p:cNvPr>
          <p:cNvSpPr txBox="1"/>
          <p:nvPr/>
        </p:nvSpPr>
        <p:spPr>
          <a:xfrm>
            <a:off x="4376877" y="1934290"/>
            <a:ext cx="7024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Composition</a:t>
            </a:r>
            <a:r>
              <a:rPr lang="de-DE" dirty="0">
                <a:solidFill>
                  <a:schemeClr val="bg1"/>
                </a:solidFill>
              </a:rPr>
              <a:t> means </a:t>
            </a:r>
            <a:r>
              <a:rPr lang="de-DE" dirty="0">
                <a:solidFill>
                  <a:srgbClr val="00FF00"/>
                </a:solidFill>
              </a:rPr>
              <a:t>passing the output of one function directly to the next function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Filter our original vector, only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keep the even numbers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which we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square directly after</a:t>
            </a:r>
            <a:endParaRPr lang="de-DE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54FF7D-FDC4-EB79-6632-C51ABC39D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661751"/>
            <a:ext cx="11353800" cy="1534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E154A6-557E-273D-2A0C-8D353EBB3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816" y="4196249"/>
            <a:ext cx="4488367" cy="6450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A5A024-EA4C-8A9E-2B95-60D5260D5291}"/>
              </a:ext>
            </a:extLst>
          </p:cNvPr>
          <p:cNvSpPr/>
          <p:nvPr/>
        </p:nvSpPr>
        <p:spPr>
          <a:xfrm>
            <a:off x="4217518" y="3442091"/>
            <a:ext cx="7464244" cy="25478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39214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4CB604-78D3-5CCB-928C-37A50B541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661751"/>
            <a:ext cx="11353800" cy="1534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273DF0-DAC7-7AD4-BD8E-781ECE5E1930}"/>
              </a:ext>
            </a:extLst>
          </p:cNvPr>
          <p:cNvSpPr/>
          <p:nvPr/>
        </p:nvSpPr>
        <p:spPr>
          <a:xfrm>
            <a:off x="7697878" y="3445112"/>
            <a:ext cx="2143001" cy="25478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ED55C5-1572-6C5C-7077-8CA170903229}"/>
              </a:ext>
            </a:extLst>
          </p:cNvPr>
          <p:cNvSpPr txBox="1"/>
          <p:nvPr/>
        </p:nvSpPr>
        <p:spPr>
          <a:xfrm>
            <a:off x="2259052" y="1753951"/>
            <a:ext cx="76738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is not ideal though, we </a:t>
            </a:r>
            <a:r>
              <a:rPr lang="de-DE" dirty="0">
                <a:solidFill>
                  <a:srgbClr val="FFFF00"/>
                </a:solidFill>
              </a:rPr>
              <a:t>need to think about function names for our predicates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Rust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does not support function overloading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we can only have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one is_even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and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one square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What if the actual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square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-function should serve a different purpose?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154FEA-327B-70B2-C152-EE29AD140C3D}"/>
              </a:ext>
            </a:extLst>
          </p:cNvPr>
          <p:cNvSpPr/>
          <p:nvPr/>
        </p:nvSpPr>
        <p:spPr>
          <a:xfrm>
            <a:off x="10179246" y="3445112"/>
            <a:ext cx="1427749" cy="25478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62708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Closures</a:t>
            </a:r>
            <a:r>
              <a:rPr lang="de-DE" dirty="0"/>
              <a:t> are </a:t>
            </a:r>
            <a:r>
              <a:rPr lang="de-DE" dirty="0">
                <a:solidFill>
                  <a:srgbClr val="00FF00"/>
                </a:solidFill>
              </a:rPr>
              <a:t>special expressions that declare anonymous functions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Anonymous function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Closures have no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20602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Closures</a:t>
            </a:r>
            <a:r>
              <a:rPr lang="de-DE" dirty="0"/>
              <a:t> are </a:t>
            </a:r>
            <a:r>
              <a:rPr lang="de-DE" dirty="0">
                <a:solidFill>
                  <a:srgbClr val="00FF00"/>
                </a:solidFill>
              </a:rPr>
              <a:t>special expressions that declare anonymous functions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Anonymous function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Closures have no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DA4661-726D-7DE3-F230-E7228E42E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02" y="3065190"/>
            <a:ext cx="9791196" cy="196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135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969072-58A8-C041-FF70-FBF1767CD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02" y="3065190"/>
            <a:ext cx="9791196" cy="1969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Closures</a:t>
            </a:r>
            <a:r>
              <a:rPr lang="de-DE" dirty="0"/>
              <a:t> are </a:t>
            </a:r>
            <a:r>
              <a:rPr lang="de-DE" dirty="0">
                <a:solidFill>
                  <a:srgbClr val="00FF00"/>
                </a:solidFill>
              </a:rPr>
              <a:t>special expressions that declare anonymous functions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Anonymous function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Closures have no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13EBCA-2374-485C-85B1-1F08AC46F5BC}"/>
              </a:ext>
            </a:extLst>
          </p:cNvPr>
          <p:cNvSpPr/>
          <p:nvPr/>
        </p:nvSpPr>
        <p:spPr>
          <a:xfrm>
            <a:off x="8285994" y="3454175"/>
            <a:ext cx="2578045" cy="37160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E436D-E724-DA0E-6180-F2CBD8DC92C6}"/>
              </a:ext>
            </a:extLst>
          </p:cNvPr>
          <p:cNvSpPr txBox="1"/>
          <p:nvPr/>
        </p:nvSpPr>
        <p:spPr>
          <a:xfrm>
            <a:off x="8835871" y="3121223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is a </a:t>
            </a:r>
            <a:r>
              <a:rPr lang="de-DE" dirty="0">
                <a:solidFill>
                  <a:srgbClr val="00FF00"/>
                </a:solidFill>
              </a:rPr>
              <a:t>closure</a:t>
            </a:r>
          </a:p>
        </p:txBody>
      </p:sp>
    </p:spTree>
    <p:extLst>
      <p:ext uri="{BB962C8B-B14F-4D97-AF65-F5344CB8AC3E}">
        <p14:creationId xmlns:p14="http://schemas.microsoft.com/office/powerpoint/2010/main" val="21736433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969072-58A8-C041-FF70-FBF1767CD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02" y="3065190"/>
            <a:ext cx="9791196" cy="1969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Closures</a:t>
            </a:r>
            <a:r>
              <a:rPr lang="de-DE" dirty="0"/>
              <a:t> are </a:t>
            </a:r>
            <a:r>
              <a:rPr lang="de-DE" dirty="0">
                <a:solidFill>
                  <a:srgbClr val="00FF00"/>
                </a:solidFill>
              </a:rPr>
              <a:t>special expressions that declare anonymous functions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Anonymous function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Closures have no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13EBCA-2374-485C-85B1-1F08AC46F5BC}"/>
              </a:ext>
            </a:extLst>
          </p:cNvPr>
          <p:cNvSpPr/>
          <p:nvPr/>
        </p:nvSpPr>
        <p:spPr>
          <a:xfrm>
            <a:off x="8285994" y="3454175"/>
            <a:ext cx="1409869" cy="37160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E436D-E724-DA0E-6180-F2CBD8DC92C6}"/>
              </a:ext>
            </a:extLst>
          </p:cNvPr>
          <p:cNvSpPr txBox="1"/>
          <p:nvPr/>
        </p:nvSpPr>
        <p:spPr>
          <a:xfrm>
            <a:off x="7163344" y="2911301"/>
            <a:ext cx="3655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Parameters are </a:t>
            </a:r>
            <a:r>
              <a:rPr lang="de-DE" dirty="0">
                <a:solidFill>
                  <a:srgbClr val="FFFF00"/>
                </a:solidFill>
              </a:rPr>
              <a:t>declared between the pipes</a:t>
            </a:r>
          </a:p>
        </p:txBody>
      </p:sp>
    </p:spTree>
    <p:extLst>
      <p:ext uri="{BB962C8B-B14F-4D97-AF65-F5344CB8AC3E}">
        <p14:creationId xmlns:p14="http://schemas.microsoft.com/office/powerpoint/2010/main" val="37315921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969072-58A8-C041-FF70-FBF1767CD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02" y="3065190"/>
            <a:ext cx="9791196" cy="1969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Closures</a:t>
            </a:r>
            <a:r>
              <a:rPr lang="de-DE" dirty="0"/>
              <a:t> are </a:t>
            </a:r>
            <a:r>
              <a:rPr lang="de-DE" dirty="0">
                <a:solidFill>
                  <a:srgbClr val="00FF00"/>
                </a:solidFill>
              </a:rPr>
              <a:t>special expressions that declare anonymous functions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Anonymous function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Closures have no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13EBCA-2374-485C-85B1-1F08AC46F5BC}"/>
              </a:ext>
            </a:extLst>
          </p:cNvPr>
          <p:cNvSpPr/>
          <p:nvPr/>
        </p:nvSpPr>
        <p:spPr>
          <a:xfrm flipH="1">
            <a:off x="9893242" y="3454175"/>
            <a:ext cx="970795" cy="37160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E436D-E724-DA0E-6180-F2CBD8DC92C6}"/>
              </a:ext>
            </a:extLst>
          </p:cNvPr>
          <p:cNvSpPr txBox="1"/>
          <p:nvPr/>
        </p:nvSpPr>
        <p:spPr>
          <a:xfrm>
            <a:off x="9302863" y="2880605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Closure body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Can also be a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block {}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67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5E116B-CF04-C346-980A-441C15DE8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</a:t>
            </a:r>
            <a:r>
              <a:rPr lang="de-DE" dirty="0"/>
              <a:t> are powerful, but difficult to work with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Because they are written in normal Rust, </a:t>
            </a:r>
            <a:r>
              <a:rPr lang="de-DE" dirty="0">
                <a:solidFill>
                  <a:srgbClr val="00FF00"/>
                </a:solidFill>
              </a:rPr>
              <a:t>we can use crates</a:t>
            </a:r>
          </a:p>
        </p:txBody>
      </p:sp>
    </p:spTree>
    <p:extLst>
      <p:ext uri="{BB962C8B-B14F-4D97-AF65-F5344CB8AC3E}">
        <p14:creationId xmlns:p14="http://schemas.microsoft.com/office/powerpoint/2010/main" val="2148131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969072-58A8-C041-FF70-FBF1767CD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02" y="3065190"/>
            <a:ext cx="9791196" cy="1969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Closures</a:t>
            </a:r>
            <a:r>
              <a:rPr lang="de-DE" dirty="0"/>
              <a:t> are </a:t>
            </a:r>
            <a:r>
              <a:rPr lang="de-DE" dirty="0">
                <a:solidFill>
                  <a:srgbClr val="00FF00"/>
                </a:solidFill>
              </a:rPr>
              <a:t>special expressions that declare anonymous functions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Anonymous function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Closures have no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13EBCA-2374-485C-85B1-1F08AC46F5BC}"/>
              </a:ext>
            </a:extLst>
          </p:cNvPr>
          <p:cNvSpPr/>
          <p:nvPr/>
        </p:nvSpPr>
        <p:spPr>
          <a:xfrm flipH="1">
            <a:off x="1925476" y="3454175"/>
            <a:ext cx="4265856" cy="77945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E8601-B552-6C48-EA37-EE347A893E0C}"/>
              </a:ext>
            </a:extLst>
          </p:cNvPr>
          <p:cNvSpPr txBox="1"/>
          <p:nvPr/>
        </p:nvSpPr>
        <p:spPr>
          <a:xfrm>
            <a:off x="3632522" y="3065190"/>
            <a:ext cx="6104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can now </a:t>
            </a:r>
            <a:r>
              <a:rPr lang="de-DE" dirty="0">
                <a:solidFill>
                  <a:srgbClr val="FFFF00"/>
                </a:solidFill>
              </a:rPr>
              <a:t>bind the closure to a variable</a:t>
            </a:r>
            <a:r>
              <a:rPr lang="de-DE" dirty="0">
                <a:solidFill>
                  <a:schemeClr val="bg1"/>
                </a:solidFill>
              </a:rPr>
              <a:t>, and </a:t>
            </a:r>
            <a:r>
              <a:rPr lang="de-DE" dirty="0">
                <a:solidFill>
                  <a:srgbClr val="FFFF00"/>
                </a:solidFill>
              </a:rPr>
              <a:t>call it like a normal function</a:t>
            </a:r>
          </a:p>
        </p:txBody>
      </p:sp>
    </p:spTree>
    <p:extLst>
      <p:ext uri="{BB962C8B-B14F-4D97-AF65-F5344CB8AC3E}">
        <p14:creationId xmlns:p14="http://schemas.microsoft.com/office/powerpoint/2010/main" val="27712759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2B3A6B-D3B2-2769-587B-6F5AFC68B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131" y="3065190"/>
            <a:ext cx="8259738" cy="19286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Closures</a:t>
            </a:r>
            <a:r>
              <a:rPr lang="de-DE" dirty="0"/>
              <a:t> are </a:t>
            </a:r>
            <a:r>
              <a:rPr lang="de-DE" dirty="0">
                <a:solidFill>
                  <a:srgbClr val="00FF00"/>
                </a:solidFill>
              </a:rPr>
              <a:t>special expressions that declare anonymous functions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Anonymous function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Closures have no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13EBCA-2374-485C-85B1-1F08AC46F5BC}"/>
              </a:ext>
            </a:extLst>
          </p:cNvPr>
          <p:cNvSpPr/>
          <p:nvPr/>
        </p:nvSpPr>
        <p:spPr>
          <a:xfrm flipH="1">
            <a:off x="5913387" y="3568634"/>
            <a:ext cx="4088618" cy="43539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E8601-B552-6C48-EA37-EE347A893E0C}"/>
              </a:ext>
            </a:extLst>
          </p:cNvPr>
          <p:cNvSpPr txBox="1"/>
          <p:nvPr/>
        </p:nvSpPr>
        <p:spPr>
          <a:xfrm>
            <a:off x="6441896" y="3121223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can also </a:t>
            </a:r>
            <a:r>
              <a:rPr lang="de-DE" dirty="0">
                <a:solidFill>
                  <a:srgbClr val="FFFF00"/>
                </a:solidFill>
              </a:rPr>
              <a:t>directly call the closure</a:t>
            </a:r>
          </a:p>
        </p:txBody>
      </p:sp>
    </p:spTree>
    <p:extLst>
      <p:ext uri="{BB962C8B-B14F-4D97-AF65-F5344CB8AC3E}">
        <p14:creationId xmlns:p14="http://schemas.microsoft.com/office/powerpoint/2010/main" val="20899580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DF4A51-E2DD-4FEA-4EF1-129EBD5C2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19" y="1977843"/>
            <a:ext cx="10062362" cy="290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510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8ECB27-B8BA-62F0-48AA-A5F4F204E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19" y="1977843"/>
            <a:ext cx="10062362" cy="2902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C00DD-3DEB-3310-E349-F836A4AE92CB}"/>
              </a:ext>
            </a:extLst>
          </p:cNvPr>
          <p:cNvSpPr/>
          <p:nvPr/>
        </p:nvSpPr>
        <p:spPr>
          <a:xfrm>
            <a:off x="9973808" y="2823764"/>
            <a:ext cx="1011078" cy="36354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DAEF6-4CAF-4A77-4A0F-DC2D8F7B4F93}"/>
              </a:ext>
            </a:extLst>
          </p:cNvPr>
          <p:cNvSpPr txBox="1"/>
          <p:nvPr/>
        </p:nvSpPr>
        <p:spPr>
          <a:xfrm>
            <a:off x="5627983" y="2111335"/>
            <a:ext cx="4192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Closures are more powerful than function pointers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They allow us to </a:t>
            </a:r>
            <a:r>
              <a:rPr lang="de-DE" dirty="0">
                <a:solidFill>
                  <a:srgbClr val="FFFF00"/>
                </a:solidFill>
              </a:rPr>
              <a:t>capture and use local variables</a:t>
            </a:r>
          </a:p>
        </p:txBody>
      </p:sp>
    </p:spTree>
    <p:extLst>
      <p:ext uri="{BB962C8B-B14F-4D97-AF65-F5344CB8AC3E}">
        <p14:creationId xmlns:p14="http://schemas.microsoft.com/office/powerpoint/2010/main" val="23345502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8ECB27-B8BA-62F0-48AA-A5F4F204E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19" y="1977843"/>
            <a:ext cx="10062362" cy="2902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1B669C-D708-E799-26AD-F23FFBBC3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051" y="4622946"/>
            <a:ext cx="1771897" cy="514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3143F7-19A1-00B0-DC06-B050BFE7D2AB}"/>
              </a:ext>
            </a:extLst>
          </p:cNvPr>
          <p:cNvSpPr txBox="1"/>
          <p:nvPr/>
        </p:nvSpPr>
        <p:spPr>
          <a:xfrm>
            <a:off x="6963091" y="2436336"/>
            <a:ext cx="2069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Closure computes </a:t>
            </a:r>
            <a:r>
              <a:rPr lang="de-DE" dirty="0">
                <a:solidFill>
                  <a:srgbClr val="FFFF00"/>
                </a:solidFill>
              </a:rPr>
              <a:t>x + 7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6AB586-F97C-159D-2F1D-14140A7A748F}"/>
              </a:ext>
            </a:extLst>
          </p:cNvPr>
          <p:cNvSpPr/>
          <p:nvPr/>
        </p:nvSpPr>
        <p:spPr>
          <a:xfrm>
            <a:off x="1812687" y="2823764"/>
            <a:ext cx="9172199" cy="36354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3536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8ECB27-B8BA-62F0-48AA-A5F4F204E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19" y="1977843"/>
            <a:ext cx="10062362" cy="2902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1B669C-D708-E799-26AD-F23FFBBC3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051" y="4622946"/>
            <a:ext cx="1771897" cy="514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3143F7-19A1-00B0-DC06-B050BFE7D2AB}"/>
              </a:ext>
            </a:extLst>
          </p:cNvPr>
          <p:cNvSpPr txBox="1"/>
          <p:nvPr/>
        </p:nvSpPr>
        <p:spPr>
          <a:xfrm>
            <a:off x="5508376" y="2128559"/>
            <a:ext cx="4979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Closures </a:t>
            </a:r>
            <a:r>
              <a:rPr lang="de-DE" dirty="0">
                <a:solidFill>
                  <a:srgbClr val="00FF00"/>
                </a:solidFill>
              </a:rPr>
              <a:t>implement a special trait that defines their behavior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6AB586-F97C-159D-2F1D-14140A7A748F}"/>
              </a:ext>
            </a:extLst>
          </p:cNvPr>
          <p:cNvSpPr/>
          <p:nvPr/>
        </p:nvSpPr>
        <p:spPr>
          <a:xfrm>
            <a:off x="3951658" y="2823764"/>
            <a:ext cx="3713995" cy="36354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7696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FFFF00"/>
                </a:solidFill>
              </a:rPr>
              <a:t>three traits that a closure can 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69650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FFFF00"/>
                </a:solidFill>
              </a:rPr>
              <a:t>three traits that a closure can 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A475D-F35F-467A-D106-3C752B53B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22" y="3116540"/>
            <a:ext cx="10842555" cy="161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30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FFFF00"/>
                </a:solidFill>
              </a:rPr>
              <a:t>three traits that a closure can 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A475D-F35F-467A-D106-3C752B53B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22" y="3116540"/>
            <a:ext cx="10842555" cy="16120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B3BA2C-2374-E46D-22E0-63A5A9076AC8}"/>
              </a:ext>
            </a:extLst>
          </p:cNvPr>
          <p:cNvSpPr/>
          <p:nvPr/>
        </p:nvSpPr>
        <p:spPr>
          <a:xfrm>
            <a:off x="8076529" y="3786501"/>
            <a:ext cx="3311175" cy="30211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6885FA-132F-557D-5176-75E6D850F794}"/>
              </a:ext>
            </a:extLst>
          </p:cNvPr>
          <p:cNvSpPr txBox="1"/>
          <p:nvPr/>
        </p:nvSpPr>
        <p:spPr>
          <a:xfrm>
            <a:off x="6638464" y="2854930"/>
            <a:ext cx="421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If we only ever </a:t>
            </a:r>
            <a:r>
              <a:rPr lang="de-DE" dirty="0">
                <a:solidFill>
                  <a:srgbClr val="00FF00"/>
                </a:solidFill>
              </a:rPr>
              <a:t>immutably borrow outer variables</a:t>
            </a:r>
            <a:r>
              <a:rPr lang="de-DE" dirty="0">
                <a:solidFill>
                  <a:schemeClr val="bg1"/>
                </a:solidFill>
              </a:rPr>
              <a:t>, the closure implements </a:t>
            </a:r>
            <a:r>
              <a:rPr lang="de-DE" dirty="0">
                <a:solidFill>
                  <a:srgbClr val="00FF00"/>
                </a:solidFill>
              </a:rPr>
              <a:t>Fn</a:t>
            </a:r>
          </a:p>
        </p:txBody>
      </p:sp>
    </p:spTree>
    <p:extLst>
      <p:ext uri="{BB962C8B-B14F-4D97-AF65-F5344CB8AC3E}">
        <p14:creationId xmlns:p14="http://schemas.microsoft.com/office/powerpoint/2010/main" val="15847075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FFFF00"/>
                </a:solidFill>
              </a:rPr>
              <a:t>three traits that a closure can 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A475D-F35F-467A-D106-3C752B53B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22" y="3116540"/>
            <a:ext cx="10842555" cy="16120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B3BA2C-2374-E46D-22E0-63A5A9076AC8}"/>
              </a:ext>
            </a:extLst>
          </p:cNvPr>
          <p:cNvSpPr/>
          <p:nvPr/>
        </p:nvSpPr>
        <p:spPr>
          <a:xfrm>
            <a:off x="1236656" y="3786501"/>
            <a:ext cx="10280621" cy="62617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A94FC9-EAF4-33C4-A286-068CF0E5D554}"/>
              </a:ext>
            </a:extLst>
          </p:cNvPr>
          <p:cNvSpPr txBox="1"/>
          <p:nvPr/>
        </p:nvSpPr>
        <p:spPr>
          <a:xfrm>
            <a:off x="4571382" y="4420811"/>
            <a:ext cx="3049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 this range we </a:t>
            </a:r>
            <a:r>
              <a:rPr lang="de-DE" dirty="0">
                <a:solidFill>
                  <a:srgbClr val="FFFF00"/>
                </a:solidFill>
              </a:rPr>
              <a:t>immutably borrow 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D227BC-320F-235F-C45F-3EA4CCBC2BDF}"/>
              </a:ext>
            </a:extLst>
          </p:cNvPr>
          <p:cNvSpPr txBox="1"/>
          <p:nvPr/>
        </p:nvSpPr>
        <p:spPr>
          <a:xfrm>
            <a:off x="6638464" y="2854930"/>
            <a:ext cx="421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If we only ever </a:t>
            </a:r>
            <a:r>
              <a:rPr lang="de-DE" dirty="0">
                <a:solidFill>
                  <a:srgbClr val="00FF00"/>
                </a:solidFill>
              </a:rPr>
              <a:t>immutably borrow outer variables</a:t>
            </a:r>
            <a:r>
              <a:rPr lang="de-DE" dirty="0">
                <a:solidFill>
                  <a:schemeClr val="bg1"/>
                </a:solidFill>
              </a:rPr>
              <a:t>, the closure implements </a:t>
            </a:r>
            <a:r>
              <a:rPr lang="de-DE" dirty="0">
                <a:solidFill>
                  <a:srgbClr val="00FF00"/>
                </a:solidFill>
              </a:rPr>
              <a:t>Fn</a:t>
            </a:r>
          </a:p>
        </p:txBody>
      </p:sp>
    </p:spTree>
    <p:extLst>
      <p:ext uri="{BB962C8B-B14F-4D97-AF65-F5344CB8AC3E}">
        <p14:creationId xmlns:p14="http://schemas.microsoft.com/office/powerpoint/2010/main" val="2386476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5E116B-CF04-C346-980A-441C15DE8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</a:t>
            </a:r>
            <a:r>
              <a:rPr lang="de-DE" dirty="0"/>
              <a:t> are powerful, but difficult to work with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Because they are written in normal Rust, </a:t>
            </a:r>
            <a:r>
              <a:rPr lang="de-DE" dirty="0">
                <a:solidFill>
                  <a:srgbClr val="00FF00"/>
                </a:solidFill>
              </a:rPr>
              <a:t>we can use crates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rgbClr val="00FF00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and</a:t>
            </a:r>
            <a:r>
              <a:rPr lang="de-DE" dirty="0">
                <a:solidFill>
                  <a:srgbClr val="00FF00"/>
                </a:solidFill>
              </a:rPr>
              <a:t> </a:t>
            </a:r>
            <a:r>
              <a:rPr lang="de-DE" dirty="0">
                <a:solidFill>
                  <a:srgbClr val="FFFF00"/>
                </a:solidFill>
              </a:rPr>
              <a:t>quote</a:t>
            </a:r>
            <a:r>
              <a:rPr lang="de-DE" dirty="0">
                <a:solidFill>
                  <a:srgbClr val="00FF00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are popular crates that </a:t>
            </a:r>
            <a:r>
              <a:rPr lang="de-DE" dirty="0">
                <a:solidFill>
                  <a:srgbClr val="FFFF00"/>
                </a:solidFill>
              </a:rPr>
              <a:t>help us develop procedural macros</a:t>
            </a: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Thanks to them,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writing powerful procedural macros becomes almost trivial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8151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659BB4C-D02B-1FA1-FE5A-E6D58CB27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22" y="3116540"/>
            <a:ext cx="10842558" cy="1936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FFFF00"/>
                </a:solidFill>
              </a:rPr>
              <a:t>three traits that a closure can 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0761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659BB4C-D02B-1FA1-FE5A-E6D58CB27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22" y="3116540"/>
            <a:ext cx="10842558" cy="1936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FFFF00"/>
                </a:solidFill>
              </a:rPr>
              <a:t>three traits that a closure can 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B3BA2C-2374-E46D-22E0-63A5A9076AC8}"/>
              </a:ext>
            </a:extLst>
          </p:cNvPr>
          <p:cNvSpPr/>
          <p:nvPr/>
        </p:nvSpPr>
        <p:spPr>
          <a:xfrm>
            <a:off x="1184289" y="3778444"/>
            <a:ext cx="10400795" cy="96676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9EF5CF-8705-7583-B906-8DFC874C2731}"/>
              </a:ext>
            </a:extLst>
          </p:cNvPr>
          <p:cNvSpPr txBox="1"/>
          <p:nvPr/>
        </p:nvSpPr>
        <p:spPr>
          <a:xfrm>
            <a:off x="9561773" y="4437434"/>
            <a:ext cx="202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FF00"/>
                </a:solidFill>
              </a:rPr>
              <a:t>Immutable borrow here</a:t>
            </a:r>
          </a:p>
        </p:txBody>
      </p:sp>
    </p:spTree>
    <p:extLst>
      <p:ext uri="{BB962C8B-B14F-4D97-AF65-F5344CB8AC3E}">
        <p14:creationId xmlns:p14="http://schemas.microsoft.com/office/powerpoint/2010/main" val="42213379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659BB4C-D02B-1FA1-FE5A-E6D58CB27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22" y="3116540"/>
            <a:ext cx="10842558" cy="1936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FFFF00"/>
                </a:solidFill>
              </a:rPr>
              <a:t>three traits that a closure can 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B3BA2C-2374-E46D-22E0-63A5A9076AC8}"/>
              </a:ext>
            </a:extLst>
          </p:cNvPr>
          <p:cNvSpPr/>
          <p:nvPr/>
        </p:nvSpPr>
        <p:spPr>
          <a:xfrm>
            <a:off x="1184289" y="3778444"/>
            <a:ext cx="10400795" cy="96676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9EF5CF-8705-7583-B906-8DFC874C2731}"/>
              </a:ext>
            </a:extLst>
          </p:cNvPr>
          <p:cNvSpPr txBox="1"/>
          <p:nvPr/>
        </p:nvSpPr>
        <p:spPr>
          <a:xfrm>
            <a:off x="9561773" y="4437434"/>
            <a:ext cx="202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FF00"/>
                </a:solidFill>
              </a:rPr>
              <a:t>Immutable borrow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9F5C37-C54C-379F-2D15-DE06E7DD4BF4}"/>
              </a:ext>
            </a:extLst>
          </p:cNvPr>
          <p:cNvSpPr/>
          <p:nvPr/>
        </p:nvSpPr>
        <p:spPr>
          <a:xfrm>
            <a:off x="1222203" y="4096673"/>
            <a:ext cx="10295076" cy="35161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791C62-A0A8-E644-96C4-496077C72C1B}"/>
              </a:ext>
            </a:extLst>
          </p:cNvPr>
          <p:cNvSpPr txBox="1"/>
          <p:nvPr/>
        </p:nvSpPr>
        <p:spPr>
          <a:xfrm>
            <a:off x="9692740" y="4107938"/>
            <a:ext cx="1824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Mutable borrow here</a:t>
            </a:r>
          </a:p>
        </p:txBody>
      </p:sp>
    </p:spTree>
    <p:extLst>
      <p:ext uri="{BB962C8B-B14F-4D97-AF65-F5344CB8AC3E}">
        <p14:creationId xmlns:p14="http://schemas.microsoft.com/office/powerpoint/2010/main" val="12661234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659BB4C-D02B-1FA1-FE5A-E6D58CB27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22" y="3543184"/>
            <a:ext cx="10842558" cy="1936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F6827F-DB3F-BAAB-44E6-0E2252DC0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720" y="1324104"/>
            <a:ext cx="7932560" cy="19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982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FFFF00"/>
                </a:solidFill>
              </a:rPr>
              <a:t>three traits that a closure can 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74AC9B-E07A-AD79-915E-C146E1A1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50" y="2707126"/>
            <a:ext cx="9291700" cy="275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865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FFFF00"/>
                </a:solidFill>
              </a:rPr>
              <a:t>three traits that a closure can 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74AC9B-E07A-AD79-915E-C146E1A1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50" y="2707126"/>
            <a:ext cx="9291700" cy="27555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D16446-A0D4-2244-C3C5-28A251FB43EA}"/>
              </a:ext>
            </a:extLst>
          </p:cNvPr>
          <p:cNvSpPr/>
          <p:nvPr/>
        </p:nvSpPr>
        <p:spPr>
          <a:xfrm>
            <a:off x="2054379" y="3391739"/>
            <a:ext cx="8729096" cy="102094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A6CF5-2CFD-4763-EB44-27A553388ADA}"/>
              </a:ext>
            </a:extLst>
          </p:cNvPr>
          <p:cNvSpPr txBox="1"/>
          <p:nvPr/>
        </p:nvSpPr>
        <p:spPr>
          <a:xfrm>
            <a:off x="4499492" y="4030867"/>
            <a:ext cx="5873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If we </a:t>
            </a:r>
            <a:r>
              <a:rPr lang="de-DE" dirty="0">
                <a:solidFill>
                  <a:srgbClr val="00FF00"/>
                </a:solidFill>
              </a:rPr>
              <a:t>mutably borrow any outer variables</a:t>
            </a:r>
            <a:r>
              <a:rPr lang="de-DE" dirty="0">
                <a:solidFill>
                  <a:schemeClr val="bg1"/>
                </a:solidFill>
              </a:rPr>
              <a:t>, the closure implements </a:t>
            </a:r>
            <a:r>
              <a:rPr lang="de-DE" dirty="0">
                <a:solidFill>
                  <a:srgbClr val="00FF00"/>
                </a:solidFill>
              </a:rPr>
              <a:t>FnMut</a:t>
            </a:r>
          </a:p>
        </p:txBody>
      </p:sp>
    </p:spTree>
    <p:extLst>
      <p:ext uri="{BB962C8B-B14F-4D97-AF65-F5344CB8AC3E}">
        <p14:creationId xmlns:p14="http://schemas.microsoft.com/office/powerpoint/2010/main" val="42183945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FFFF00"/>
                </a:solidFill>
              </a:rPr>
              <a:t>three traits that a closure can 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74AC9B-E07A-AD79-915E-C146E1A1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50" y="2707126"/>
            <a:ext cx="9291700" cy="27555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D16446-A0D4-2244-C3C5-28A251FB43EA}"/>
              </a:ext>
            </a:extLst>
          </p:cNvPr>
          <p:cNvSpPr/>
          <p:nvPr/>
        </p:nvSpPr>
        <p:spPr>
          <a:xfrm>
            <a:off x="2678749" y="3742191"/>
            <a:ext cx="3798587" cy="34239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A6CF5-2CFD-4763-EB44-27A553388ADA}"/>
              </a:ext>
            </a:extLst>
          </p:cNvPr>
          <p:cNvSpPr txBox="1"/>
          <p:nvPr/>
        </p:nvSpPr>
        <p:spPr>
          <a:xfrm>
            <a:off x="6477336" y="3759500"/>
            <a:ext cx="3097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</a:t>
            </a:r>
            <a:r>
              <a:rPr lang="de-DE" dirty="0">
                <a:solidFill>
                  <a:srgbClr val="FFFF00"/>
                </a:solidFill>
              </a:rPr>
              <a:t>modify 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mutably borrow s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3902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FFFF00"/>
                </a:solidFill>
              </a:rPr>
              <a:t>three traits that a closure can 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74AC9B-E07A-AD79-915E-C146E1A1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50" y="2707126"/>
            <a:ext cx="9291700" cy="27555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D16446-A0D4-2244-C3C5-28A251FB43EA}"/>
              </a:ext>
            </a:extLst>
          </p:cNvPr>
          <p:cNvSpPr/>
          <p:nvPr/>
        </p:nvSpPr>
        <p:spPr>
          <a:xfrm>
            <a:off x="2074520" y="4431820"/>
            <a:ext cx="5703922" cy="33756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A6CF5-2CFD-4763-EB44-27A553388ADA}"/>
              </a:ext>
            </a:extLst>
          </p:cNvPr>
          <p:cNvSpPr txBox="1"/>
          <p:nvPr/>
        </p:nvSpPr>
        <p:spPr>
          <a:xfrm>
            <a:off x="4835846" y="4941977"/>
            <a:ext cx="5885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If we want to call a </a:t>
            </a:r>
            <a:r>
              <a:rPr lang="de-DE" dirty="0">
                <a:solidFill>
                  <a:srgbClr val="FF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 closure, the variable needs to be mutable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ADBAE-BE40-CCC0-A953-C41386754457}"/>
              </a:ext>
            </a:extLst>
          </p:cNvPr>
          <p:cNvSpPr/>
          <p:nvPr/>
        </p:nvSpPr>
        <p:spPr>
          <a:xfrm>
            <a:off x="2630411" y="3389459"/>
            <a:ext cx="636454" cy="33756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72389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FFFF00"/>
                </a:solidFill>
              </a:rPr>
              <a:t>three traits that a closure can 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74AC9B-E07A-AD79-915E-C146E1A13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50" y="2707126"/>
            <a:ext cx="9291700" cy="27555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D16446-A0D4-2244-C3C5-28A251FB43EA}"/>
              </a:ext>
            </a:extLst>
          </p:cNvPr>
          <p:cNvSpPr/>
          <p:nvPr/>
        </p:nvSpPr>
        <p:spPr>
          <a:xfrm>
            <a:off x="1997984" y="3363541"/>
            <a:ext cx="8805632" cy="142195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399138-24D2-DAC5-48ED-54699DFFF32F}"/>
              </a:ext>
            </a:extLst>
          </p:cNvPr>
          <p:cNvSpPr txBox="1"/>
          <p:nvPr/>
        </p:nvSpPr>
        <p:spPr>
          <a:xfrm>
            <a:off x="4992561" y="4084878"/>
            <a:ext cx="2860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 this range we </a:t>
            </a:r>
            <a:r>
              <a:rPr lang="de-DE" dirty="0">
                <a:solidFill>
                  <a:srgbClr val="FFFF00"/>
                </a:solidFill>
              </a:rPr>
              <a:t>mutably borrow s</a:t>
            </a:r>
          </a:p>
        </p:txBody>
      </p:sp>
    </p:spTree>
    <p:extLst>
      <p:ext uri="{BB962C8B-B14F-4D97-AF65-F5344CB8AC3E}">
        <p14:creationId xmlns:p14="http://schemas.microsoft.com/office/powerpoint/2010/main" val="6402315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0135230-A74D-0155-2D90-897B311F0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78" y="2707126"/>
            <a:ext cx="9228644" cy="27347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79AECE-DB29-499C-FE60-D716D183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FDBB5C-3ECA-D6BE-B0A3-B64C18B49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FFFF00"/>
                </a:solidFill>
              </a:rPr>
              <a:t>three traits that a closure can implement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Fn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FnMut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00FF00"/>
                </a:solidFill>
              </a:rPr>
              <a:t>FnOnce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24608-EE6B-691E-7E6C-8243AD1CB78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5492E01-604A-4767-8138-6D21D5B31324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1353E-743D-6794-1D5E-E2CDFFE06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857289"/>
      </p:ext>
    </p:extLst>
  </p:cSld>
  <p:clrMapOvr>
    <a:masterClrMapping/>
  </p:clrMapOvr>
</p:sld>
</file>

<file path=ppt/theme/theme1.xml><?xml version="1.0" encoding="utf-8"?>
<a:theme xmlns:a="http://schemas.openxmlformats.org/drawingml/2006/main" name="course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DBFD8670-388A-45DB-B6D8-A4419426ACB6}" vid="{3722A3BE-AE64-47AA-9AAF-C7F0BEC620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courses</Template>
  <TotalTime>0</TotalTime>
  <Words>4635</Words>
  <Application>Microsoft Office PowerPoint</Application>
  <PresentationFormat>Widescreen</PresentationFormat>
  <Paragraphs>871</Paragraphs>
  <Slides>193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193</vt:i4>
      </vt:variant>
    </vt:vector>
  </HeadingPairs>
  <TitlesOfParts>
    <vt:vector size="200" baseType="lpstr">
      <vt:lpstr>Arial</vt:lpstr>
      <vt:lpstr>Calibri</vt:lpstr>
      <vt:lpstr>Lato</vt:lpstr>
      <vt:lpstr>Montserrat</vt:lpstr>
      <vt:lpstr>Symbol</vt:lpstr>
      <vt:lpstr>Wingdings</vt:lpstr>
      <vt:lpstr>courses</vt:lpstr>
      <vt:lpstr>RUSTikales Rust for advanced coders</vt:lpstr>
      <vt:lpstr>Plan for today</vt:lpstr>
      <vt:lpstr>Plan for today</vt:lpstr>
      <vt:lpstr>Plan for today</vt:lpstr>
      <vt:lpstr>Plan for today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Closures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Iterators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Philippe Felix Haupt</dc:creator>
  <cp:lastModifiedBy>Philippe Felix Haupt</cp:lastModifiedBy>
  <cp:revision>412</cp:revision>
  <dcterms:created xsi:type="dcterms:W3CDTF">2024-06-29T09:47:56Z</dcterms:created>
  <dcterms:modified xsi:type="dcterms:W3CDTF">2024-07-02T11:05:21Z</dcterms:modified>
</cp:coreProperties>
</file>